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92" r:id="rId33"/>
    <p:sldId id="293" r:id="rId34"/>
    <p:sldId id="296" r:id="rId35"/>
    <p:sldId id="297" r:id="rId36"/>
    <p:sldId id="298" r:id="rId37"/>
    <p:sldId id="299" r:id="rId38"/>
    <p:sldId id="300" r:id="rId39"/>
    <p:sldId id="301" r:id="rId40"/>
    <p:sldId id="302" r:id="rId41"/>
    <p:sldId id="303" r:id="rId42"/>
    <p:sldId id="304" r:id="rId43"/>
    <p:sldId id="305" r:id="rId44"/>
    <p:sldId id="30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4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E1AD8-34F5-B14E-9A14-E587119AD54A}" type="datetimeFigureOut">
              <a:rPr lang="en-US" smtClean="0"/>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C0CB6-9E5D-C545-B38C-F15C9D2298F2}" type="slidenum">
              <a:rPr lang="en-US" smtClean="0"/>
              <a:t>‹#›</a:t>
            </a:fld>
            <a:endParaRPr lang="en-US"/>
          </a:p>
        </p:txBody>
      </p:sp>
    </p:spTree>
    <p:extLst>
      <p:ext uri="{BB962C8B-B14F-4D97-AF65-F5344CB8AC3E}">
        <p14:creationId xmlns:p14="http://schemas.microsoft.com/office/powerpoint/2010/main" val="3100892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E359D-8968-D848-BE43-432AAF503FFB}" type="slidenum">
              <a:rPr lang="en-US" sz="1200"/>
              <a:pPr eaLnBrk="1" hangingPunct="1"/>
              <a:t>6</a:t>
            </a:fld>
            <a:endParaRPr lang="en-US" sz="120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515FB8-C953-5D43-AA56-CA69BAB75866}" type="slidenum">
              <a:rPr lang="en-US" sz="1200"/>
              <a:pPr eaLnBrk="1" hangingPunct="1"/>
              <a:t>9</a:t>
            </a:fld>
            <a:endParaRPr lang="en-US"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mic Sans M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B28E5-4822-9A4E-A0AA-998E3D6E4E9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49346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B28E5-4822-9A4E-A0AA-998E3D6E4E9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124369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B28E5-4822-9A4E-A0AA-998E3D6E4E9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105700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ea typeface="+mn-ea"/>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F033DB1-1692-9F4C-950A-21B0A26DAF62}" type="slidenum">
              <a:rPr lang="en-US"/>
              <a:pPr/>
              <a:t>‹#›</a:t>
            </a:fld>
            <a:endParaRPr lang="en-US"/>
          </a:p>
        </p:txBody>
      </p:sp>
    </p:spTree>
    <p:extLst>
      <p:ext uri="{BB962C8B-B14F-4D97-AF65-F5344CB8AC3E}">
        <p14:creationId xmlns:p14="http://schemas.microsoft.com/office/powerpoint/2010/main" val="340364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B28E5-4822-9A4E-A0AA-998E3D6E4E9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374703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B28E5-4822-9A4E-A0AA-998E3D6E4E9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37746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B28E5-4822-9A4E-A0AA-998E3D6E4E9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16566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B28E5-4822-9A4E-A0AA-998E3D6E4E92}"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9769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B28E5-4822-9A4E-A0AA-998E3D6E4E92}"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411710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B28E5-4822-9A4E-A0AA-998E3D6E4E92}"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121534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B28E5-4822-9A4E-A0AA-998E3D6E4E9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216860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B28E5-4822-9A4E-A0AA-998E3D6E4E9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3815-302F-B44C-8776-3063DC8BC38B}" type="slidenum">
              <a:rPr lang="en-US" smtClean="0"/>
              <a:t>‹#›</a:t>
            </a:fld>
            <a:endParaRPr lang="en-US"/>
          </a:p>
        </p:txBody>
      </p:sp>
    </p:spTree>
    <p:extLst>
      <p:ext uri="{BB962C8B-B14F-4D97-AF65-F5344CB8AC3E}">
        <p14:creationId xmlns:p14="http://schemas.microsoft.com/office/powerpoint/2010/main" val="306050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B28E5-4822-9A4E-A0AA-998E3D6E4E92}"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53815-302F-B44C-8776-3063DC8BC38B}" type="slidenum">
              <a:rPr lang="en-US" smtClean="0"/>
              <a:t>‹#›</a:t>
            </a:fld>
            <a:endParaRPr lang="en-US"/>
          </a:p>
        </p:txBody>
      </p:sp>
    </p:spTree>
    <p:extLst>
      <p:ext uri="{BB962C8B-B14F-4D97-AF65-F5344CB8AC3E}">
        <p14:creationId xmlns:p14="http://schemas.microsoft.com/office/powerpoint/2010/main" val="408569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WAVES AND SOUND</a:t>
            </a:r>
          </a:p>
        </p:txBody>
      </p:sp>
      <p:sp>
        <p:nvSpPr>
          <p:cNvPr id="15363" name="Subtitle 2"/>
          <p:cNvSpPr>
            <a:spLocks noGrp="1"/>
          </p:cNvSpPr>
          <p:nvPr>
            <p:ph type="subTitle" idx="1"/>
          </p:nvPr>
        </p:nvSpPr>
        <p:spPr>
          <a:xfrm>
            <a:off x="2286000" y="5003800"/>
            <a:ext cx="6172200" cy="1371600"/>
          </a:xfrm>
        </p:spPr>
        <p:txBody>
          <a:bodyPr/>
          <a:lstStyle/>
          <a:p>
            <a:pPr eaLnBrk="1" hangingPunct="1"/>
            <a:r>
              <a:rPr lang="en-US">
                <a:latin typeface="Calibri" charset="0"/>
                <a:ea typeface="ＭＳ Ｐゴシック" charset="0"/>
                <a:cs typeface="ＭＳ Ｐゴシック" charset="0"/>
              </a:rPr>
              <a:t>AP Physics</a:t>
            </a:r>
          </a:p>
        </p:txBody>
      </p:sp>
    </p:spTree>
    <p:extLst>
      <p:ext uri="{BB962C8B-B14F-4D97-AF65-F5344CB8AC3E}">
        <p14:creationId xmlns:p14="http://schemas.microsoft.com/office/powerpoint/2010/main" val="479516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TYPES OF WAVES</a:t>
            </a:r>
          </a:p>
        </p:txBody>
      </p:sp>
      <p:sp>
        <p:nvSpPr>
          <p:cNvPr id="26627" name="Content Placeholder 2"/>
          <p:cNvSpPr>
            <a:spLocks noGrp="1"/>
          </p:cNvSpPr>
          <p:nvPr>
            <p:ph sz="quarter" idx="2"/>
          </p:nvPr>
        </p:nvSpPr>
        <p:spPr/>
        <p:txBody>
          <a:bodyPr/>
          <a:lstStyle/>
          <a:p>
            <a:pPr eaLnBrk="1" hangingPunct="1"/>
            <a:r>
              <a:rPr lang="en-US" dirty="0">
                <a:latin typeface="Calibri" charset="0"/>
                <a:ea typeface="ＭＳ Ｐゴシック" charset="0"/>
                <a:cs typeface="ＭＳ Ｐゴシック" charset="0"/>
              </a:rPr>
              <a:t>A </a:t>
            </a:r>
            <a:r>
              <a:rPr lang="en-US" b="1" dirty="0" smtClean="0">
                <a:latin typeface="Calibri" charset="0"/>
                <a:ea typeface="ＭＳ Ｐゴシック" charset="0"/>
                <a:cs typeface="ＭＳ Ｐゴシック" charset="0"/>
              </a:rPr>
              <a:t>__________ </a:t>
            </a:r>
            <a:r>
              <a:rPr lang="en-US" dirty="0" smtClean="0">
                <a:latin typeface="Calibri" charset="0"/>
                <a:ea typeface="ＭＳ Ｐゴシック" charset="0"/>
                <a:cs typeface="ＭＳ Ｐゴシック" charset="0"/>
              </a:rPr>
              <a:t>is </a:t>
            </a:r>
            <a:r>
              <a:rPr lang="en-US" dirty="0">
                <a:latin typeface="Calibri" charset="0"/>
                <a:ea typeface="ＭＳ Ｐゴシック" charset="0"/>
                <a:cs typeface="ＭＳ Ｐゴシック" charset="0"/>
              </a:rPr>
              <a:t>a wave in which particles of the medium move in a direction </a:t>
            </a:r>
            <a:r>
              <a:rPr lang="en-US" u="sng" dirty="0" smtClean="0">
                <a:latin typeface="Calibri" charset="0"/>
                <a:ea typeface="ＭＳ Ｐゴシック" charset="0"/>
                <a:cs typeface="ＭＳ Ｐゴシック" charset="0"/>
              </a:rPr>
              <a:t>_______________</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to the direction the wave moves</a:t>
            </a:r>
          </a:p>
        </p:txBody>
      </p:sp>
      <p:sp>
        <p:nvSpPr>
          <p:cNvPr id="26628" name="Content Placeholder 5"/>
          <p:cNvSpPr>
            <a:spLocks noGrp="1"/>
          </p:cNvSpPr>
          <p:nvPr>
            <p:ph sz="quarter" idx="4"/>
          </p:nvPr>
        </p:nvSpPr>
        <p:spPr/>
        <p:txBody>
          <a:bodyPr/>
          <a:lstStyle/>
          <a:p>
            <a:pPr eaLnBrk="1" hangingPunct="1"/>
            <a:r>
              <a:rPr lang="en-US" dirty="0">
                <a:latin typeface="Calibri" charset="0"/>
                <a:ea typeface="ＭＳ Ｐゴシック" charset="0"/>
                <a:cs typeface="ＭＳ Ｐゴシック" charset="0"/>
              </a:rPr>
              <a:t>A </a:t>
            </a:r>
            <a:r>
              <a:rPr lang="en-US" b="1" dirty="0" smtClean="0">
                <a:latin typeface="Calibri" charset="0"/>
                <a:ea typeface="ＭＳ Ｐゴシック" charset="0"/>
                <a:cs typeface="ＭＳ Ｐゴシック" charset="0"/>
              </a:rPr>
              <a:t>__________ </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or </a:t>
            </a:r>
            <a:r>
              <a:rPr lang="en-US" b="1" dirty="0" smtClean="0">
                <a:latin typeface="Calibri" charset="0"/>
                <a:ea typeface="ＭＳ Ｐゴシック" charset="0"/>
                <a:cs typeface="ＭＳ Ｐゴシック" charset="0"/>
              </a:rPr>
              <a:t>__________________</a:t>
            </a:r>
            <a:r>
              <a:rPr lang="en-US" dirty="0" smtClean="0">
                <a:latin typeface="Calibri" charset="0"/>
                <a:ea typeface="ＭＳ Ｐゴシック" charset="0"/>
                <a:cs typeface="ＭＳ Ｐゴシック" charset="0"/>
              </a:rPr>
              <a:t>is </a:t>
            </a:r>
            <a:r>
              <a:rPr lang="en-US" dirty="0">
                <a:latin typeface="Calibri" charset="0"/>
                <a:ea typeface="ＭＳ Ｐゴシック" charset="0"/>
                <a:cs typeface="ＭＳ Ｐゴシック" charset="0"/>
              </a:rPr>
              <a:t>a wave in which particles in the medium move in a direction </a:t>
            </a:r>
            <a:r>
              <a:rPr lang="en-US" u="sng" dirty="0" smtClean="0">
                <a:latin typeface="Calibri" charset="0"/>
                <a:ea typeface="ＭＳ Ｐゴシック" charset="0"/>
                <a:cs typeface="ＭＳ Ｐゴシック" charset="0"/>
              </a:rPr>
              <a:t>__________</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to the direction the wave moves</a:t>
            </a:r>
          </a:p>
          <a:p>
            <a:pPr eaLnBrk="1" hangingPunct="1"/>
            <a:endParaRPr lang="en-US" dirty="0">
              <a:latin typeface="Calibri" charset="0"/>
              <a:ea typeface="ＭＳ Ｐゴシック" charset="0"/>
              <a:cs typeface="ＭＳ Ｐゴシック" charset="0"/>
            </a:endParaRPr>
          </a:p>
        </p:txBody>
      </p:sp>
      <p:sp>
        <p:nvSpPr>
          <p:cNvPr id="26629" name="Text Placeholder 3"/>
          <p:cNvSpPr>
            <a:spLocks noGrp="1"/>
          </p:cNvSpPr>
          <p:nvPr>
            <p:ph type="body" sz="quarter" idx="1"/>
          </p:nvPr>
        </p:nvSpPr>
        <p:spPr>
          <a:xfrm>
            <a:off x="457200" y="1570038"/>
            <a:ext cx="3657600" cy="658812"/>
          </a:xfrm>
        </p:spPr>
        <p:txBody>
          <a:bodyPr/>
          <a:lstStyle/>
          <a:p>
            <a:pPr eaLnBrk="1" hangingPunct="1"/>
            <a:r>
              <a:rPr lang="en-US">
                <a:latin typeface="Calibri" charset="0"/>
                <a:ea typeface="ＭＳ Ｐゴシック" charset="0"/>
                <a:cs typeface="ＭＳ Ｐゴシック" charset="0"/>
              </a:rPr>
              <a:t>Transverse</a:t>
            </a:r>
          </a:p>
        </p:txBody>
      </p:sp>
      <p:sp>
        <p:nvSpPr>
          <p:cNvPr id="26630" name="Text Placeholder 4"/>
          <p:cNvSpPr>
            <a:spLocks noGrp="1"/>
          </p:cNvSpPr>
          <p:nvPr>
            <p:ph type="body" sz="quarter" idx="3"/>
          </p:nvPr>
        </p:nvSpPr>
        <p:spPr>
          <a:xfrm>
            <a:off x="4343400" y="1570038"/>
            <a:ext cx="3657600" cy="658812"/>
          </a:xfrm>
        </p:spPr>
        <p:txBody>
          <a:bodyPr>
            <a:normAutofit fontScale="92500"/>
          </a:bodyPr>
          <a:lstStyle/>
          <a:p>
            <a:pPr eaLnBrk="1" hangingPunct="1"/>
            <a:r>
              <a:rPr lang="en-US">
                <a:latin typeface="Calibri" charset="0"/>
                <a:ea typeface="ＭＳ Ｐゴシック" charset="0"/>
                <a:cs typeface="ＭＳ Ｐゴシック" charset="0"/>
              </a:rPr>
              <a:t>Compressional/ Longitudinal</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t="18607"/>
          <a:stretch>
            <a:fillRect/>
          </a:stretch>
        </p:blipFill>
        <p:spPr bwMode="auto">
          <a:xfrm>
            <a:off x="914400" y="4648200"/>
            <a:ext cx="3017838"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4648200"/>
            <a:ext cx="31305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10" descr="longitudinalpuls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160287"/>
            <a:ext cx="53784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197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EXAMPLES OF WAVES</a:t>
            </a:r>
          </a:p>
        </p:txBody>
      </p:sp>
      <p:sp>
        <p:nvSpPr>
          <p:cNvPr id="27651" name="Content Placeholder 7"/>
          <p:cNvSpPr>
            <a:spLocks noGrp="1"/>
          </p:cNvSpPr>
          <p:nvPr>
            <p:ph sz="quarter" idx="1"/>
          </p:nvPr>
        </p:nvSpPr>
        <p:spPr>
          <a:xfrm>
            <a:off x="457200" y="1600200"/>
            <a:ext cx="4648200" cy="5257800"/>
          </a:xfrm>
        </p:spPr>
        <p:txBody>
          <a:bodyPr/>
          <a:lstStyle/>
          <a:p>
            <a:pPr eaLnBrk="1" hangingPunct="1"/>
            <a:r>
              <a:rPr lang="en-US" sz="2800">
                <a:latin typeface="Calibri" charset="0"/>
                <a:ea typeface="ＭＳ Ｐゴシック" charset="0"/>
                <a:cs typeface="ＭＳ Ｐゴシック" charset="0"/>
              </a:rPr>
              <a:t>Waves on a string (transverse)</a:t>
            </a:r>
          </a:p>
          <a:p>
            <a:pPr eaLnBrk="1" hangingPunct="1"/>
            <a:r>
              <a:rPr lang="en-US" sz="2800">
                <a:latin typeface="Calibri" charset="0"/>
                <a:ea typeface="ＭＳ Ｐゴシック" charset="0"/>
                <a:cs typeface="ＭＳ Ｐゴシック" charset="0"/>
              </a:rPr>
              <a:t>Water waves (transverse)</a:t>
            </a:r>
          </a:p>
          <a:p>
            <a:pPr eaLnBrk="1" hangingPunct="1"/>
            <a:r>
              <a:rPr lang="en-US" sz="2800">
                <a:latin typeface="Calibri" charset="0"/>
                <a:ea typeface="ＭＳ Ｐゴシック" charset="0"/>
                <a:cs typeface="ＭＳ Ｐゴシック" charset="0"/>
              </a:rPr>
              <a:t>Earthquakes (transverse and compressional)</a:t>
            </a:r>
          </a:p>
          <a:p>
            <a:pPr eaLnBrk="1" hangingPunct="1"/>
            <a:r>
              <a:rPr lang="en-US" sz="2800">
                <a:latin typeface="Calibri" charset="0"/>
                <a:ea typeface="ＭＳ Ｐゴシック" charset="0"/>
                <a:cs typeface="ＭＳ Ｐゴシック" charset="0"/>
              </a:rPr>
              <a:t>Sound waves (compressional)</a:t>
            </a:r>
          </a:p>
          <a:p>
            <a:pPr lvl="1" eaLnBrk="1" hangingPunct="1"/>
            <a:r>
              <a:rPr lang="en-US" sz="2400">
                <a:latin typeface="Calibri" charset="0"/>
                <a:ea typeface="ＭＳ Ｐゴシック" charset="0"/>
              </a:rPr>
              <a:t>Produced through vibration</a:t>
            </a:r>
          </a:p>
          <a:p>
            <a:pPr lvl="1" eaLnBrk="1" hangingPunct="1"/>
            <a:r>
              <a:rPr lang="en-US" sz="2400">
                <a:latin typeface="Calibri" charset="0"/>
                <a:ea typeface="ＭＳ Ｐゴシック" charset="0"/>
              </a:rPr>
              <a:t>Has a pitch (from frequency)</a:t>
            </a:r>
          </a:p>
          <a:p>
            <a:pPr lvl="1" eaLnBrk="1" hangingPunct="1"/>
            <a:r>
              <a:rPr lang="en-US" sz="2400">
                <a:latin typeface="Calibri" charset="0"/>
                <a:ea typeface="ＭＳ Ｐゴシック" charset="0"/>
              </a:rPr>
              <a:t>Has volume (from amplitude)</a:t>
            </a:r>
          </a:p>
        </p:txBody>
      </p:sp>
      <p:sp>
        <p:nvSpPr>
          <p:cNvPr id="27652" name="Content Placeholder 8"/>
          <p:cNvSpPr>
            <a:spLocks noGrp="1"/>
          </p:cNvSpPr>
          <p:nvPr>
            <p:ph sz="quarter" idx="2"/>
          </p:nvPr>
        </p:nvSpPr>
        <p:spPr>
          <a:xfrm>
            <a:off x="5181600" y="1600200"/>
            <a:ext cx="2974975" cy="4572000"/>
          </a:xfrm>
        </p:spPr>
        <p:txBody>
          <a:bodyPr/>
          <a:lstStyle/>
          <a:p>
            <a:pPr eaLnBrk="1" hangingPunct="1"/>
            <a:r>
              <a:rPr lang="en-US" sz="2800">
                <a:latin typeface="Calibri" charset="0"/>
                <a:ea typeface="ＭＳ Ｐゴシック" charset="0"/>
                <a:cs typeface="ＭＳ Ｐゴシック" charset="0"/>
              </a:rPr>
              <a:t>Light (transverse)</a:t>
            </a:r>
          </a:p>
          <a:p>
            <a:pPr lvl="1" eaLnBrk="1" hangingPunct="1"/>
            <a:r>
              <a:rPr lang="en-US" sz="2400">
                <a:latin typeface="Calibri" charset="0"/>
                <a:ea typeface="ＭＳ Ｐゴシック" charset="0"/>
              </a:rPr>
              <a:t>Has color (from frequency)</a:t>
            </a:r>
          </a:p>
          <a:p>
            <a:pPr lvl="1" eaLnBrk="1" hangingPunct="1"/>
            <a:r>
              <a:rPr lang="en-US" sz="2400">
                <a:latin typeface="Calibri" charset="0"/>
                <a:ea typeface="ＭＳ Ｐゴシック" charset="0"/>
              </a:rPr>
              <a:t>Has brightness (from amplitude)</a:t>
            </a:r>
          </a:p>
          <a:p>
            <a:pPr lvl="1" eaLnBrk="1" hangingPunct="1"/>
            <a:r>
              <a:rPr lang="en-US" sz="2400">
                <a:latin typeface="Calibri" charset="0"/>
                <a:ea typeface="ＭＳ Ｐゴシック" charset="0"/>
              </a:rPr>
              <a:t>Light travels like a wave, and like a particle called a </a:t>
            </a:r>
            <a:r>
              <a:rPr lang="en-US" sz="2400" b="1">
                <a:latin typeface="Calibri" charset="0"/>
                <a:ea typeface="ＭＳ Ｐゴシック" charset="0"/>
              </a:rPr>
              <a:t>photon</a:t>
            </a:r>
            <a:endParaRPr lang="en-US" sz="2400">
              <a:latin typeface="Calibri" charset="0"/>
              <a:ea typeface="ＭＳ Ｐゴシック" charset="0"/>
            </a:endParaRPr>
          </a:p>
        </p:txBody>
      </p:sp>
    </p:spTree>
    <p:extLst>
      <p:ext uri="{BB962C8B-B14F-4D97-AF65-F5344CB8AC3E}">
        <p14:creationId xmlns:p14="http://schemas.microsoft.com/office/powerpoint/2010/main" val="227793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dirty="0">
                <a:latin typeface="Calibri" charset="0"/>
                <a:ea typeface="ＭＳ Ｐゴシック" charset="0"/>
                <a:cs typeface="ＭＳ Ｐゴシック" charset="0"/>
              </a:rPr>
              <a:t>LIGHT</a:t>
            </a:r>
          </a:p>
        </p:txBody>
      </p:sp>
      <p:sp>
        <p:nvSpPr>
          <p:cNvPr id="28675" name="Content Placeholder 2"/>
          <p:cNvSpPr>
            <a:spLocks noGrp="1"/>
          </p:cNvSpPr>
          <p:nvPr>
            <p:ph sz="quarter" idx="1"/>
          </p:nvPr>
        </p:nvSpPr>
        <p:spPr/>
        <p:txBody>
          <a:bodyPr/>
          <a:lstStyle/>
          <a:p>
            <a:pPr eaLnBrk="1" hangingPunct="1"/>
            <a:r>
              <a:rPr lang="en-US" dirty="0">
                <a:latin typeface="Calibri" charset="0"/>
                <a:ea typeface="ＭＳ Ｐゴシック" charset="0"/>
                <a:cs typeface="ＭＳ Ｐゴシック" charset="0"/>
              </a:rPr>
              <a:t>Visible light is a type of electromagnetic </a:t>
            </a:r>
            <a:r>
              <a:rPr lang="en-US" dirty="0" smtClean="0">
                <a:latin typeface="Calibri" charset="0"/>
                <a:ea typeface="ＭＳ Ｐゴシック" charset="0"/>
                <a:cs typeface="ＭＳ Ｐゴシック" charset="0"/>
              </a:rPr>
              <a:t>_____</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It also acts like a particle called a </a:t>
            </a:r>
            <a:r>
              <a:rPr lang="en-US" b="1" dirty="0" smtClean="0">
                <a:latin typeface="Calibri" charset="0"/>
                <a:ea typeface="ＭＳ Ｐゴシック" charset="0"/>
                <a:cs typeface="ＭＳ Ｐゴシック" charset="0"/>
              </a:rPr>
              <a:t>_____</a:t>
            </a:r>
            <a:endParaRPr lang="en-US" dirty="0">
              <a:latin typeface="Calibri" charset="0"/>
              <a:ea typeface="ＭＳ Ｐゴシック" charset="0"/>
              <a:cs typeface="ＭＳ Ｐゴシック" charset="0"/>
            </a:endParaRPr>
          </a:p>
        </p:txBody>
      </p:sp>
      <p:pic>
        <p:nvPicPr>
          <p:cNvPr id="28676" name="Content Placeholder 4" descr="emwave.bmp"/>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4862" y="3752850"/>
            <a:ext cx="3005138" cy="2238375"/>
          </a:xfrm>
        </p:spPr>
      </p:pic>
      <p:pic>
        <p:nvPicPr>
          <p:cNvPr id="28678" name="Picture 7" descr="emspectrum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62400"/>
            <a:ext cx="4953000" cy="261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210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 BEHAVIOR 1: REFLECTION</a:t>
            </a:r>
          </a:p>
        </p:txBody>
      </p:sp>
      <p:sp>
        <p:nvSpPr>
          <p:cNvPr id="29699" name="Content Placeholder 10"/>
          <p:cNvSpPr>
            <a:spLocks noGrp="1"/>
          </p:cNvSpPr>
          <p:nvPr>
            <p:ph sz="quarter" idx="1"/>
          </p:nvPr>
        </p:nvSpPr>
        <p:spPr>
          <a:xfrm>
            <a:off x="457200" y="1600200"/>
            <a:ext cx="7467600" cy="4873625"/>
          </a:xfrm>
        </p:spPr>
        <p:txBody>
          <a:bodyPr>
            <a:normAutofit fontScale="92500" lnSpcReduction="20000"/>
          </a:bodyPr>
          <a:lstStyle/>
          <a:p>
            <a:pPr eaLnBrk="1" hangingPunct="1"/>
            <a:r>
              <a:rPr lang="en-US" dirty="0" smtClean="0">
                <a:latin typeface="Calibri" charset="0"/>
                <a:ea typeface="ＭＳ Ｐゴシック" charset="0"/>
                <a:cs typeface="ＭＳ Ｐゴシック" charset="0"/>
              </a:rPr>
              <a:t>___________ occurs </a:t>
            </a:r>
            <a:r>
              <a:rPr lang="en-US" dirty="0">
                <a:latin typeface="Calibri" charset="0"/>
                <a:ea typeface="ＭＳ Ｐゴシック" charset="0"/>
                <a:cs typeface="ＭＳ Ｐゴシック" charset="0"/>
              </a:rPr>
              <a:t>when a wave strikes a medium boundary and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bounces back</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into the original medium</a:t>
            </a:r>
          </a:p>
          <a:p>
            <a:pPr eaLnBrk="1" hangingPunct="1"/>
            <a:r>
              <a:rPr lang="en-US" dirty="0">
                <a:latin typeface="Calibri" charset="0"/>
                <a:ea typeface="ＭＳ Ｐゴシック" charset="0"/>
                <a:cs typeface="ＭＳ Ｐゴシック" charset="0"/>
              </a:rPr>
              <a:t>Completely reflected waves have the </a:t>
            </a:r>
            <a:r>
              <a:rPr lang="en-US" dirty="0" smtClean="0">
                <a:latin typeface="Calibri" charset="0"/>
                <a:ea typeface="ＭＳ Ｐゴシック" charset="0"/>
                <a:cs typeface="ＭＳ Ｐゴシック" charset="0"/>
              </a:rPr>
              <a:t>_______ </a:t>
            </a:r>
            <a:r>
              <a:rPr lang="en-US" dirty="0">
                <a:latin typeface="Calibri" charset="0"/>
                <a:ea typeface="ＭＳ Ｐゴシック" charset="0"/>
                <a:cs typeface="ＭＳ Ｐゴシック" charset="0"/>
              </a:rPr>
              <a:t>energy and speed as the original wave</a:t>
            </a:r>
          </a:p>
          <a:p>
            <a:pPr lvl="1" eaLnBrk="1" hangingPunct="1"/>
            <a:r>
              <a:rPr lang="en-US" dirty="0" smtClean="0">
                <a:latin typeface="Calibri" charset="0"/>
                <a:ea typeface="ＭＳ Ｐゴシック" charset="0"/>
              </a:rPr>
              <a:t>______________reflection</a:t>
            </a:r>
            <a:r>
              <a:rPr lang="en-US" dirty="0">
                <a:latin typeface="Calibri" charset="0"/>
                <a:ea typeface="ＭＳ Ｐゴシック" charset="0"/>
              </a:rPr>
              <a:t>: wave reflects with inverted phase - </a:t>
            </a:r>
            <a:r>
              <a:rPr lang="en-US" dirty="0">
                <a:latin typeface="Calibri" charset="0"/>
                <a:ea typeface="ＭＳ Ｐゴシック" charset="0"/>
                <a:sym typeface="Symbol" charset="0"/>
              </a:rPr>
              <a:t>occurs when reflecting medium has greater density.</a:t>
            </a:r>
            <a:endParaRPr lang="en-US" dirty="0">
              <a:latin typeface="Calibri" charset="0"/>
              <a:ea typeface="ＭＳ Ｐゴシック" charset="0"/>
            </a:endParaRPr>
          </a:p>
          <a:p>
            <a:pPr lvl="1" eaLnBrk="1" hangingPunct="1"/>
            <a:r>
              <a:rPr lang="en-US" dirty="0" smtClean="0">
                <a:latin typeface="Calibri" charset="0"/>
                <a:ea typeface="ＭＳ Ｐゴシック" charset="0"/>
              </a:rPr>
              <a:t>______________reflection</a:t>
            </a:r>
            <a:r>
              <a:rPr lang="en-US" dirty="0">
                <a:latin typeface="Calibri" charset="0"/>
                <a:ea typeface="ＭＳ Ｐゴシック" charset="0"/>
              </a:rPr>
              <a:t>: wave reflects with same phase - </a:t>
            </a:r>
            <a:r>
              <a:rPr lang="en-US" dirty="0">
                <a:latin typeface="Calibri" charset="0"/>
                <a:ea typeface="ＭＳ Ｐゴシック" charset="0"/>
                <a:sym typeface="Symbol" charset="0"/>
              </a:rPr>
              <a:t>occurs when reflecting medium has lesser density</a:t>
            </a:r>
            <a:endParaRPr lang="en-US" dirty="0">
              <a:latin typeface="Calibri" charset="0"/>
              <a:ea typeface="ＭＳ Ｐゴシック" charset="0"/>
            </a:endParaRPr>
          </a:p>
        </p:txBody>
      </p:sp>
      <p:pic>
        <p:nvPicPr>
          <p:cNvPr id="29700" name="Picture 11" descr="reflection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8087" y="5715705"/>
            <a:ext cx="2855913"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2" descr="reflec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6034087"/>
            <a:ext cx="284162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565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 BEHAVIOR 2: REFRACTION</a:t>
            </a:r>
          </a:p>
        </p:txBody>
      </p:sp>
      <p:sp>
        <p:nvSpPr>
          <p:cNvPr id="30723" name="Content Placeholder 2"/>
          <p:cNvSpPr>
            <a:spLocks noGrp="1"/>
          </p:cNvSpPr>
          <p:nvPr>
            <p:ph sz="quarter" idx="1"/>
          </p:nvPr>
        </p:nvSpPr>
        <p:spPr>
          <a:xfrm>
            <a:off x="457200" y="1600200"/>
            <a:ext cx="7467600" cy="4873625"/>
          </a:xfrm>
        </p:spPr>
        <p:txBody>
          <a:bodyPr/>
          <a:lstStyle/>
          <a:p>
            <a:pPr eaLnBrk="1" hangingPunct="1"/>
            <a:r>
              <a:rPr lang="en-US" dirty="0" smtClean="0">
                <a:latin typeface="Calibri" charset="0"/>
                <a:ea typeface="ＭＳ Ｐゴシック" charset="0"/>
                <a:cs typeface="ＭＳ Ｐゴシック" charset="0"/>
              </a:rPr>
              <a:t>_____________ </a:t>
            </a:r>
            <a:r>
              <a:rPr lang="en-US" dirty="0">
                <a:latin typeface="Calibri" charset="0"/>
                <a:ea typeface="ＭＳ Ｐゴシック" charset="0"/>
                <a:cs typeface="ＭＳ Ｐゴシック" charset="0"/>
              </a:rPr>
              <a:t>occurs when a wave is transmitted from one medium to another</a:t>
            </a:r>
          </a:p>
          <a:p>
            <a:pPr eaLnBrk="1" hangingPunct="1"/>
            <a:r>
              <a:rPr lang="en-US" dirty="0">
                <a:latin typeface="Calibri" charset="0"/>
                <a:ea typeface="ＭＳ Ｐゴシック" charset="0"/>
                <a:cs typeface="ＭＳ Ｐゴシック" charset="0"/>
              </a:rPr>
              <a:t>Refracted waves may </a:t>
            </a:r>
            <a:r>
              <a:rPr lang="en-US" dirty="0" smtClean="0">
                <a:latin typeface="Calibri" charset="0"/>
                <a:ea typeface="ＭＳ Ｐゴシック" charset="0"/>
                <a:cs typeface="ＭＳ Ｐゴシック" charset="0"/>
              </a:rPr>
              <a:t>_________ </a:t>
            </a:r>
            <a:r>
              <a:rPr lang="en-US" dirty="0">
                <a:latin typeface="Calibri" charset="0"/>
                <a:ea typeface="ＭＳ Ｐゴシック" charset="0"/>
                <a:cs typeface="ＭＳ Ｐゴシック" charset="0"/>
              </a:rPr>
              <a:t>speed and wavelength</a:t>
            </a:r>
          </a:p>
          <a:p>
            <a:pPr eaLnBrk="1" hangingPunct="1"/>
            <a:r>
              <a:rPr lang="en-US" dirty="0">
                <a:latin typeface="Calibri" charset="0"/>
                <a:ea typeface="ＭＳ Ｐゴシック" charset="0"/>
                <a:cs typeface="ＭＳ Ｐゴシック" charset="0"/>
              </a:rPr>
              <a:t>Refraction is almost always accompanied by some reflection</a:t>
            </a:r>
          </a:p>
          <a:p>
            <a:pPr eaLnBrk="1" hangingPunct="1"/>
            <a:r>
              <a:rPr lang="en-US" dirty="0">
                <a:latin typeface="Calibri" charset="0"/>
                <a:ea typeface="ＭＳ Ｐゴシック" charset="0"/>
                <a:cs typeface="ＭＳ Ｐゴシック" charset="0"/>
              </a:rPr>
              <a:t>Refracted waves do </a:t>
            </a:r>
            <a:r>
              <a:rPr lang="en-US" dirty="0" smtClean="0">
                <a:latin typeface="Calibri" charset="0"/>
                <a:ea typeface="ＭＳ Ｐゴシック" charset="0"/>
                <a:cs typeface="ＭＳ Ｐゴシック" charset="0"/>
              </a:rPr>
              <a:t>________ </a:t>
            </a:r>
            <a:r>
              <a:rPr lang="en-US" dirty="0">
                <a:latin typeface="Calibri" charset="0"/>
                <a:ea typeface="ＭＳ Ｐゴシック" charset="0"/>
                <a:cs typeface="ＭＳ Ｐゴシック" charset="0"/>
              </a:rPr>
              <a:t>change frequency</a:t>
            </a:r>
          </a:p>
        </p:txBody>
      </p:sp>
      <p:pic>
        <p:nvPicPr>
          <p:cNvPr id="30724" name="Picture 3" descr="refr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3898900"/>
            <a:ext cx="2427287" cy="29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4" descr="Pris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885825"/>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6" descr="refraction and reflection.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5634036"/>
            <a:ext cx="348615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816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 BEHAVIOR 3: DIFFRACTION</a:t>
            </a:r>
          </a:p>
        </p:txBody>
      </p:sp>
      <p:sp>
        <p:nvSpPr>
          <p:cNvPr id="31747" name="Content Placeholder 2"/>
          <p:cNvSpPr>
            <a:spLocks noGrp="1"/>
          </p:cNvSpPr>
          <p:nvPr>
            <p:ph sz="quarter" idx="1"/>
          </p:nvPr>
        </p:nvSpPr>
        <p:spPr>
          <a:xfrm>
            <a:off x="457200" y="1600200"/>
            <a:ext cx="7467600" cy="4873625"/>
          </a:xfrm>
        </p:spPr>
        <p:txBody>
          <a:bodyPr/>
          <a:lstStyle/>
          <a:p>
            <a:pPr eaLnBrk="1" hangingPunct="1">
              <a:buFont typeface="Wingdings" charset="0"/>
              <a:buNone/>
            </a:pPr>
            <a:r>
              <a:rPr lang="en-US" dirty="0" smtClean="0">
                <a:latin typeface="Calibri" charset="0"/>
                <a:ea typeface="ＭＳ Ｐゴシック" charset="0"/>
                <a:cs typeface="ＭＳ Ｐゴシック" charset="0"/>
              </a:rPr>
              <a:t>_________ is </a:t>
            </a:r>
            <a:r>
              <a:rPr lang="en-US" dirty="0">
                <a:latin typeface="Calibri" charset="0"/>
                <a:ea typeface="ＭＳ Ｐゴシック" charset="0"/>
                <a:cs typeface="ＭＳ Ｐゴシック" charset="0"/>
              </a:rPr>
              <a:t>the bending of a wave AROUND a barrier</a:t>
            </a:r>
          </a:p>
          <a:p>
            <a:pPr eaLnBrk="1" hangingPunct="1">
              <a:buFont typeface="Wingdings" charset="0"/>
              <a:buNone/>
            </a:pPr>
            <a:r>
              <a:rPr lang="en-US" dirty="0">
                <a:latin typeface="Calibri" charset="0"/>
                <a:ea typeface="ＭＳ Ｐゴシック" charset="0"/>
                <a:cs typeface="ＭＳ Ｐゴシック" charset="0"/>
              </a:rPr>
              <a:t>Diffracted waves can interfere and cause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diffraction patterns</a:t>
            </a:r>
            <a:r>
              <a:rPr lang="ja-JP" altLang="en-US" dirty="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pic>
        <p:nvPicPr>
          <p:cNvPr id="31748" name="Picture 2" descr="http://rds.yahoo.com/_ylt=A0WTefeTDWFJ1X8A3WijzbkF/SIG=12hrjar1h/EXP=1231183635/**http%3A/upload.wikimedia.org/wikipedia/en/7/70/Diffr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57625"/>
            <a:ext cx="3543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4" descr="http://www.umsl.edu/~fraundorfp/p325/wsli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343275"/>
            <a:ext cx="2847975"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2555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SOUND</a:t>
            </a:r>
          </a:p>
        </p:txBody>
      </p:sp>
      <p:sp>
        <p:nvSpPr>
          <p:cNvPr id="32771" name="Content Placeholder 2"/>
          <p:cNvSpPr>
            <a:spLocks noGrp="1"/>
          </p:cNvSpPr>
          <p:nvPr>
            <p:ph sz="quarter" idx="1"/>
          </p:nvPr>
        </p:nvSpPr>
        <p:spPr>
          <a:xfrm>
            <a:off x="457200" y="1600200"/>
            <a:ext cx="7467600" cy="4873625"/>
          </a:xfrm>
        </p:spPr>
        <p:txBody>
          <a:bodyPr>
            <a:normAutofit fontScale="85000" lnSpcReduction="10000"/>
          </a:bodyPr>
          <a:lstStyle/>
          <a:p>
            <a:pPr eaLnBrk="1" hangingPunct="1"/>
            <a:r>
              <a:rPr lang="en-US" dirty="0">
                <a:latin typeface="Calibri" charset="0"/>
                <a:ea typeface="ＭＳ Ｐゴシック" charset="0"/>
                <a:cs typeface="ＭＳ Ｐゴシック" charset="0"/>
              </a:rPr>
              <a:t>Sound travels through the air at approximately </a:t>
            </a:r>
            <a:r>
              <a:rPr lang="en-US" dirty="0" smtClean="0">
                <a:latin typeface="Calibri" charset="0"/>
                <a:ea typeface="ＭＳ Ｐゴシック" charset="0"/>
                <a:cs typeface="ＭＳ Ｐゴシック" charset="0"/>
              </a:rPr>
              <a:t>_________</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It travels through other </a:t>
            </a:r>
            <a:r>
              <a:rPr lang="en-US" dirty="0" smtClean="0">
                <a:latin typeface="Calibri" charset="0"/>
                <a:ea typeface="ＭＳ Ｐゴシック" charset="0"/>
                <a:cs typeface="ＭＳ Ｐゴシック" charset="0"/>
              </a:rPr>
              <a:t>_________, </a:t>
            </a:r>
            <a:r>
              <a:rPr lang="en-US" dirty="0">
                <a:latin typeface="Calibri" charset="0"/>
                <a:ea typeface="ＭＳ Ｐゴシック" charset="0"/>
                <a:cs typeface="ＭＳ Ｐゴシック" charset="0"/>
              </a:rPr>
              <a:t>usually faster</a:t>
            </a:r>
          </a:p>
          <a:p>
            <a:pPr eaLnBrk="1" hangingPunct="1"/>
            <a:r>
              <a:rPr lang="en-US" dirty="0">
                <a:latin typeface="Calibri" charset="0"/>
                <a:ea typeface="ＭＳ Ｐゴシック" charset="0"/>
                <a:cs typeface="ＭＳ Ｐゴシック" charset="0"/>
              </a:rPr>
              <a:t>Sound waves are started by vibration</a:t>
            </a:r>
          </a:p>
          <a:p>
            <a:pPr eaLnBrk="1" hangingPunct="1"/>
            <a:r>
              <a:rPr lang="en-US" dirty="0">
                <a:latin typeface="Calibri" charset="0"/>
                <a:ea typeface="ＭＳ Ｐゴシック" charset="0"/>
                <a:cs typeface="ＭＳ Ｐゴシック" charset="0"/>
              </a:rPr>
              <a:t>We hear sound as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high</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or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low</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depending on the wave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t>
            </a:r>
            <a:r>
              <a:rPr lang="en-US" dirty="0" smtClean="0">
                <a:latin typeface="Calibri" charset="0"/>
                <a:ea typeface="ＭＳ Ｐゴシック" charset="0"/>
                <a:cs typeface="ＭＳ Ｐゴシック" charset="0"/>
              </a:rPr>
              <a:t>___________.  </a:t>
            </a:r>
            <a:r>
              <a:rPr lang="en-US" dirty="0">
                <a:latin typeface="Calibri" charset="0"/>
                <a:ea typeface="ＭＳ Ｐゴシック" charset="0"/>
                <a:cs typeface="ＭＳ Ｐゴシック" charset="0"/>
              </a:rPr>
              <a:t>Sounds with short wavelengths have high frequencies and sound high-pitched.</a:t>
            </a:r>
          </a:p>
          <a:p>
            <a:pPr eaLnBrk="1" hangingPunct="1"/>
            <a:r>
              <a:rPr lang="en-US" dirty="0" smtClean="0">
                <a:latin typeface="Calibri" charset="0"/>
                <a:ea typeface="ＭＳ Ｐゴシック" charset="0"/>
                <a:cs typeface="ＭＳ Ｐゴシック" charset="0"/>
              </a:rPr>
              <a:t>The __________of </a:t>
            </a:r>
            <a:r>
              <a:rPr lang="en-US" dirty="0">
                <a:latin typeface="Calibri" charset="0"/>
                <a:ea typeface="ＭＳ Ｐゴシック" charset="0"/>
                <a:cs typeface="ＭＳ Ｐゴシック" charset="0"/>
              </a:rPr>
              <a:t>a sound</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vibration is interpreted as loudness.  We measure loudness on the decibel scale (which is logarithmic)</a:t>
            </a:r>
          </a:p>
        </p:txBody>
      </p:sp>
    </p:spTree>
    <p:extLst>
      <p:ext uri="{BB962C8B-B14F-4D97-AF65-F5344CB8AC3E}">
        <p14:creationId xmlns:p14="http://schemas.microsoft.com/office/powerpoint/2010/main" val="397205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rmAutofit fontScale="90000"/>
          </a:bodyPr>
          <a:lstStyle/>
          <a:p>
            <a:pPr eaLnBrk="1" hangingPunct="1"/>
            <a:r>
              <a:rPr lang="en-US" cap="none">
                <a:latin typeface="Calibri" charset="0"/>
                <a:ea typeface="ＭＳ Ｐゴシック" charset="0"/>
                <a:cs typeface="ＭＳ Ｐゴシック" charset="0"/>
              </a:rPr>
              <a:t>AWESOME WAVE PHENOMENON: THE DOPPLER EFFECT</a:t>
            </a:r>
          </a:p>
        </p:txBody>
      </p:sp>
      <p:sp>
        <p:nvSpPr>
          <p:cNvPr id="33795" name="Content Placeholder 2"/>
          <p:cNvSpPr>
            <a:spLocks noGrp="1"/>
          </p:cNvSpPr>
          <p:nvPr>
            <p:ph sz="quarter" idx="1"/>
          </p:nvPr>
        </p:nvSpPr>
        <p:spPr>
          <a:xfrm>
            <a:off x="457200" y="1600200"/>
            <a:ext cx="7467600" cy="4873625"/>
          </a:xfrm>
        </p:spPr>
        <p:txBody>
          <a:bodyPr/>
          <a:lstStyle/>
          <a:p>
            <a:pPr eaLnBrk="1" hangingPunct="1"/>
            <a:r>
              <a:rPr lang="en-US" dirty="0">
                <a:latin typeface="Calibri" charset="0"/>
                <a:ea typeface="ＭＳ Ｐゴシック" charset="0"/>
                <a:cs typeface="ＭＳ Ｐゴシック" charset="0"/>
              </a:rPr>
              <a:t>The </a:t>
            </a:r>
            <a:r>
              <a:rPr lang="en-US" dirty="0" smtClean="0">
                <a:latin typeface="Calibri" charset="0"/>
                <a:ea typeface="ＭＳ Ｐゴシック" charset="0"/>
                <a:cs typeface="ＭＳ Ｐゴシック" charset="0"/>
              </a:rPr>
              <a:t>_____________ is </a:t>
            </a:r>
            <a:r>
              <a:rPr lang="en-US" dirty="0">
                <a:latin typeface="Calibri" charset="0"/>
                <a:ea typeface="ＭＳ Ｐゴシック" charset="0"/>
                <a:cs typeface="ＭＳ Ｐゴシック" charset="0"/>
              </a:rPr>
              <a:t>the raising or lowering of the perceived frequency of a wave based on the relative motion of the source of sound and the observer</a:t>
            </a:r>
          </a:p>
          <a:p>
            <a:pPr lvl="1" eaLnBrk="1" hangingPunct="1"/>
            <a:r>
              <a:rPr lang="en-US" dirty="0">
                <a:latin typeface="Calibri" charset="0"/>
                <a:ea typeface="ＭＳ Ｐゴシック" charset="0"/>
              </a:rPr>
              <a:t>For a sound wave, the pitch (based on frequency) increases as the source moves toward you and decreases as it moves away</a:t>
            </a:r>
          </a:p>
        </p:txBody>
      </p:sp>
      <p:pic>
        <p:nvPicPr>
          <p:cNvPr id="33796" name="Picture 3" descr="doppler.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866" y="4920367"/>
            <a:ext cx="333375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4" descr="doppler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9466" y="4248150"/>
            <a:ext cx="34798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79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A FINAL WORD ABOUT </a:t>
            </a:r>
            <a:r>
              <a:rPr lang="ja-JP" altLang="en-US" cap="none">
                <a:latin typeface="Calibri" charset="0"/>
                <a:ea typeface="ＭＳ Ｐゴシック" charset="0"/>
                <a:cs typeface="ＭＳ Ｐゴシック" charset="0"/>
              </a:rPr>
              <a:t>“</a:t>
            </a:r>
            <a:r>
              <a:rPr lang="en-US" cap="none">
                <a:latin typeface="Calibri" charset="0"/>
                <a:ea typeface="ＭＳ Ｐゴシック" charset="0"/>
                <a:cs typeface="ＭＳ Ｐゴシック" charset="0"/>
              </a:rPr>
              <a:t>PITCH</a:t>
            </a:r>
            <a:r>
              <a:rPr lang="ja-JP" altLang="en-US" cap="none">
                <a:latin typeface="Calibri" charset="0"/>
                <a:ea typeface="ＭＳ Ｐゴシック" charset="0"/>
                <a:cs typeface="ＭＳ Ｐゴシック" charset="0"/>
              </a:rPr>
              <a:t>”</a:t>
            </a:r>
            <a:endParaRPr lang="en-US" cap="none">
              <a:latin typeface="Calibri" charset="0"/>
              <a:ea typeface="ＭＳ Ｐゴシック" charset="0"/>
              <a:cs typeface="ＭＳ Ｐゴシック" charset="0"/>
            </a:endParaRPr>
          </a:p>
        </p:txBody>
      </p:sp>
      <p:sp>
        <p:nvSpPr>
          <p:cNvPr id="34819" name="Rectangle 3"/>
          <p:cNvSpPr>
            <a:spLocks noGrp="1" noChangeArrowheads="1"/>
          </p:cNvSpPr>
          <p:nvPr>
            <p:ph type="body" idx="1"/>
          </p:nvPr>
        </p:nvSpPr>
        <p:spPr>
          <a:xfrm>
            <a:off x="457200" y="1600200"/>
            <a:ext cx="7467600" cy="4873625"/>
          </a:xfrm>
        </p:spPr>
        <p:txBody>
          <a:bodyPr/>
          <a:lstStyle/>
          <a:p>
            <a:pPr eaLnBrk="1" hangingPunct="1"/>
            <a:r>
              <a:rPr lang="en-US" sz="4000" dirty="0" smtClean="0">
                <a:latin typeface="Calibri" charset="0"/>
                <a:ea typeface="ＭＳ Ｐゴシック" charset="0"/>
                <a:cs typeface="ＭＳ Ｐゴシック" charset="0"/>
              </a:rPr>
              <a:t>_________ </a:t>
            </a:r>
            <a:r>
              <a:rPr lang="en-US" sz="4000" dirty="0">
                <a:latin typeface="Calibri" charset="0"/>
                <a:ea typeface="ＭＳ Ｐゴシック" charset="0"/>
                <a:cs typeface="ＭＳ Ｐゴシック" charset="0"/>
              </a:rPr>
              <a:t>rises when frequency rises and the sound is </a:t>
            </a:r>
            <a:r>
              <a:rPr lang="ja-JP" altLang="en-US" sz="4000" dirty="0">
                <a:latin typeface="Calibri" charset="0"/>
                <a:ea typeface="ＭＳ Ｐゴシック" charset="0"/>
                <a:cs typeface="ＭＳ Ｐゴシック" charset="0"/>
              </a:rPr>
              <a:t>“</a:t>
            </a:r>
            <a:r>
              <a:rPr lang="en-US" sz="4000" dirty="0">
                <a:latin typeface="Calibri" charset="0"/>
                <a:ea typeface="ＭＳ Ｐゴシック" charset="0"/>
                <a:cs typeface="ＭＳ Ｐゴシック" charset="0"/>
              </a:rPr>
              <a:t>higher</a:t>
            </a:r>
            <a:r>
              <a:rPr lang="ja-JP" altLang="en-US" sz="4000" dirty="0">
                <a:latin typeface="Calibri" charset="0"/>
                <a:ea typeface="ＭＳ Ｐゴシック" charset="0"/>
                <a:cs typeface="ＭＳ Ｐゴシック" charset="0"/>
              </a:rPr>
              <a:t>”</a:t>
            </a:r>
            <a:r>
              <a:rPr lang="en-US" sz="4000" dirty="0">
                <a:latin typeface="Calibri" charset="0"/>
                <a:ea typeface="ＭＳ Ｐゴシック" charset="0"/>
                <a:cs typeface="ＭＳ Ｐゴシック" charset="0"/>
              </a:rPr>
              <a:t>.</a:t>
            </a:r>
          </a:p>
          <a:p>
            <a:pPr eaLnBrk="1" hangingPunct="1"/>
            <a:r>
              <a:rPr lang="en-US" sz="4000" dirty="0" smtClean="0">
                <a:latin typeface="Calibri" charset="0"/>
                <a:ea typeface="ＭＳ Ｐゴシック" charset="0"/>
                <a:cs typeface="ＭＳ Ｐゴシック" charset="0"/>
              </a:rPr>
              <a:t>_________ </a:t>
            </a:r>
            <a:r>
              <a:rPr lang="en-US" sz="4000" dirty="0">
                <a:latin typeface="Calibri" charset="0"/>
                <a:ea typeface="ＭＳ Ｐゴシック" charset="0"/>
                <a:cs typeface="ＭＳ Ｐゴシック" charset="0"/>
              </a:rPr>
              <a:t>is lowered when the frequency is lowered and the sound is </a:t>
            </a:r>
            <a:r>
              <a:rPr lang="ja-JP" altLang="en-US" sz="4000" dirty="0">
                <a:latin typeface="Calibri" charset="0"/>
                <a:ea typeface="ＭＳ Ｐゴシック" charset="0"/>
                <a:cs typeface="ＭＳ Ｐゴシック" charset="0"/>
              </a:rPr>
              <a:t>“</a:t>
            </a:r>
            <a:r>
              <a:rPr lang="en-US" sz="4000" dirty="0">
                <a:latin typeface="Calibri" charset="0"/>
                <a:ea typeface="ＭＳ Ｐゴシック" charset="0"/>
                <a:cs typeface="ＭＳ Ｐゴシック" charset="0"/>
              </a:rPr>
              <a:t>lower</a:t>
            </a:r>
            <a:r>
              <a:rPr lang="ja-JP" altLang="en-US" sz="4000" dirty="0">
                <a:latin typeface="Calibri" charset="0"/>
                <a:ea typeface="ＭＳ Ｐゴシック" charset="0"/>
                <a:cs typeface="ＭＳ Ｐゴシック" charset="0"/>
              </a:rPr>
              <a:t>”</a:t>
            </a:r>
            <a:r>
              <a:rPr lang="en-US" sz="4000" dirty="0">
                <a:latin typeface="Calibri" charset="0"/>
                <a:ea typeface="ＭＳ Ｐゴシック" charset="0"/>
                <a:cs typeface="ＭＳ Ｐゴシック" charset="0"/>
              </a:rPr>
              <a:t>.</a:t>
            </a:r>
          </a:p>
        </p:txBody>
      </p:sp>
    </p:spTree>
    <p:extLst>
      <p:ext uri="{BB962C8B-B14F-4D97-AF65-F5344CB8AC3E}">
        <p14:creationId xmlns:p14="http://schemas.microsoft.com/office/powerpoint/2010/main" val="2529629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PRINCIPLE OF SUPERPOSITION</a:t>
            </a:r>
          </a:p>
        </p:txBody>
      </p:sp>
      <p:sp>
        <p:nvSpPr>
          <p:cNvPr id="35843" name="Content Placeholder 2"/>
          <p:cNvSpPr>
            <a:spLocks noGrp="1"/>
          </p:cNvSpPr>
          <p:nvPr>
            <p:ph sz="quarter" idx="1"/>
          </p:nvPr>
        </p:nvSpPr>
        <p:spPr>
          <a:xfrm>
            <a:off x="457200" y="1600200"/>
            <a:ext cx="3810000" cy="4873625"/>
          </a:xfrm>
        </p:spPr>
        <p:txBody>
          <a:bodyPr>
            <a:normAutofit fontScale="85000" lnSpcReduction="10000"/>
          </a:bodyPr>
          <a:lstStyle/>
          <a:p>
            <a:pPr eaLnBrk="1" hangingPunct="1"/>
            <a:r>
              <a:rPr lang="en-US" dirty="0">
                <a:latin typeface="Calibri" charset="0"/>
                <a:ea typeface="ＭＳ Ｐゴシック" charset="0"/>
                <a:cs typeface="ＭＳ Ｐゴシック" charset="0"/>
              </a:rPr>
              <a:t>When two or more waves pass a particular point in a medium </a:t>
            </a:r>
            <a:r>
              <a:rPr lang="en-US" dirty="0" smtClean="0">
                <a:latin typeface="Calibri" charset="0"/>
                <a:ea typeface="ＭＳ Ｐゴシック" charset="0"/>
                <a:cs typeface="ＭＳ Ｐゴシック" charset="0"/>
              </a:rPr>
              <a:t>_______________, </a:t>
            </a:r>
            <a:r>
              <a:rPr lang="en-US" dirty="0">
                <a:latin typeface="Calibri" charset="0"/>
                <a:ea typeface="ＭＳ Ｐゴシック" charset="0"/>
                <a:cs typeface="ＭＳ Ｐゴシック" charset="0"/>
              </a:rPr>
              <a:t>the resulting displacement at that point in the medium is the sum of the displacements due to each individual wave</a:t>
            </a:r>
          </a:p>
          <a:p>
            <a:pPr eaLnBrk="1" hangingPunct="1"/>
            <a:r>
              <a:rPr lang="en-US" dirty="0">
                <a:latin typeface="Calibri" charset="0"/>
                <a:ea typeface="ＭＳ Ｐゴシック" charset="0"/>
                <a:cs typeface="ＭＳ Ｐゴシック" charset="0"/>
              </a:rPr>
              <a:t>The waves </a:t>
            </a:r>
            <a:r>
              <a:rPr lang="en-US" b="1" i="1" dirty="0" smtClean="0">
                <a:latin typeface="Calibri" charset="0"/>
                <a:ea typeface="ＭＳ Ｐゴシック" charset="0"/>
                <a:cs typeface="ＭＳ Ｐゴシック" charset="0"/>
              </a:rPr>
              <a:t>_________</a:t>
            </a:r>
            <a:r>
              <a:rPr lang="en-US" dirty="0" smtClean="0">
                <a:latin typeface="Calibri" charset="0"/>
                <a:ea typeface="ＭＳ Ｐゴシック" charset="0"/>
                <a:cs typeface="ＭＳ Ｐゴシック" charset="0"/>
              </a:rPr>
              <a:t>with </a:t>
            </a:r>
            <a:r>
              <a:rPr lang="en-US" dirty="0">
                <a:latin typeface="Calibri" charset="0"/>
                <a:ea typeface="ＭＳ Ｐゴシック" charset="0"/>
                <a:cs typeface="ＭＳ Ｐゴシック" charset="0"/>
              </a:rPr>
              <a:t>each other</a:t>
            </a:r>
          </a:p>
        </p:txBody>
      </p:sp>
      <p:pic>
        <p:nvPicPr>
          <p:cNvPr id="35844" name="Picture 3" descr="interference4.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087813"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2470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WAVES</a:t>
            </a:r>
          </a:p>
        </p:txBody>
      </p:sp>
      <p:sp>
        <p:nvSpPr>
          <p:cNvPr id="16387" name="Content Placeholder 2"/>
          <p:cNvSpPr>
            <a:spLocks noGrp="1"/>
          </p:cNvSpPr>
          <p:nvPr>
            <p:ph sz="quarter" idx="1"/>
          </p:nvPr>
        </p:nvSpPr>
        <p:spPr>
          <a:xfrm>
            <a:off x="457200" y="1600200"/>
            <a:ext cx="7467600" cy="4873625"/>
          </a:xfrm>
        </p:spPr>
        <p:txBody>
          <a:bodyPr/>
          <a:lstStyle/>
          <a:p>
            <a:pPr eaLnBrk="1" hangingPunct="1"/>
            <a:r>
              <a:rPr lang="en-US" sz="2800" dirty="0">
                <a:latin typeface="Calibri" charset="0"/>
                <a:ea typeface="ＭＳ Ｐゴシック" charset="0"/>
                <a:cs typeface="ＭＳ Ｐゴシック" charset="0"/>
              </a:rPr>
              <a:t>A </a:t>
            </a:r>
            <a:r>
              <a:rPr lang="en-US" sz="2800" b="1" dirty="0" smtClean="0">
                <a:latin typeface="Calibri" charset="0"/>
                <a:ea typeface="ＭＳ Ｐゴシック" charset="0"/>
                <a:cs typeface="ＭＳ Ｐゴシック" charset="0"/>
              </a:rPr>
              <a:t>_________________ </a:t>
            </a:r>
            <a:r>
              <a:rPr lang="en-US" sz="2800" dirty="0" smtClean="0">
                <a:latin typeface="Calibri" charset="0"/>
                <a:ea typeface="ＭＳ Ｐゴシック" charset="0"/>
                <a:cs typeface="ＭＳ Ｐゴシック" charset="0"/>
              </a:rPr>
              <a:t>is </a:t>
            </a:r>
            <a:r>
              <a:rPr lang="en-US" sz="2800" dirty="0">
                <a:latin typeface="Calibri" charset="0"/>
                <a:ea typeface="ＭＳ Ｐゴシック" charset="0"/>
                <a:cs typeface="ＭＳ Ｐゴシック" charset="0"/>
              </a:rPr>
              <a:t>a disturbance which propagates through a medium with little or no net displacement of the particles of the medium</a:t>
            </a:r>
          </a:p>
        </p:txBody>
      </p:sp>
      <p:pic>
        <p:nvPicPr>
          <p:cNvPr id="16388" name="Picture 2" descr="http://rds.yahoo.com/_ylt=A0WTb_2e019Jh3UB4syjzbkF/SIG=12vau8eko/EXP=1231103262/**http%3A/cimss.ssec.wisc.edu/satmet/modules/spectrum/images/wavelength_sm.jpg"/>
          <p:cNvPicPr>
            <a:picLocks noChangeAspect="1" noChangeArrowheads="1"/>
          </p:cNvPicPr>
          <p:nvPr/>
        </p:nvPicPr>
        <p:blipFill>
          <a:blip r:embed="rId2">
            <a:extLst>
              <a:ext uri="{28A0092B-C50C-407E-A947-70E740481C1C}">
                <a14:useLocalDpi xmlns:a14="http://schemas.microsoft.com/office/drawing/2010/main" val="0"/>
              </a:ext>
            </a:extLst>
          </a:blip>
          <a:srcRect b="10400"/>
          <a:stretch>
            <a:fillRect/>
          </a:stretch>
        </p:blipFill>
        <p:spPr bwMode="auto">
          <a:xfrm>
            <a:off x="4419600" y="3124200"/>
            <a:ext cx="4095750" cy="262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descr="http://rds.yahoo.com/_ylt=A0WTbx7z019JmCoA7HmjzbkF/SIG=12rscl442/EXP=1231103347/**http%3A/www.winona.edu/geology/oceanography/Handouts/wave_animatio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3929063"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6" descr="overtones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95875"/>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3" descr="guita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486400"/>
            <a:ext cx="1704975"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860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TWO TYPES OF INTERFERENCE</a:t>
            </a:r>
          </a:p>
        </p:txBody>
      </p:sp>
      <p:sp>
        <p:nvSpPr>
          <p:cNvPr id="36867" name="Content Placeholder 5"/>
          <p:cNvSpPr>
            <a:spLocks noGrp="1"/>
          </p:cNvSpPr>
          <p:nvPr>
            <p:ph sz="quarter" idx="2"/>
          </p:nvPr>
        </p:nvSpPr>
        <p:spPr/>
        <p:txBody>
          <a:bodyPr/>
          <a:lstStyle/>
          <a:p>
            <a:pPr eaLnBrk="1" hangingPunct="1"/>
            <a:r>
              <a:rPr lang="en-US">
                <a:latin typeface="Calibri" charset="0"/>
                <a:ea typeface="ＭＳ Ｐゴシック" charset="0"/>
                <a:cs typeface="ＭＳ Ｐゴシック" charset="0"/>
              </a:rPr>
              <a:t>If waves are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in phase</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Crests and troughs are aligned</a:t>
            </a:r>
          </a:p>
          <a:p>
            <a:pPr eaLnBrk="1" hangingPunct="1"/>
            <a:r>
              <a:rPr lang="en-US">
                <a:latin typeface="Calibri" charset="0"/>
                <a:ea typeface="ＭＳ Ｐゴシック" charset="0"/>
                <a:cs typeface="ＭＳ Ｐゴシック" charset="0"/>
              </a:rPr>
              <a:t>Displacement is in the same direction – add!</a:t>
            </a:r>
          </a:p>
        </p:txBody>
      </p:sp>
      <p:sp>
        <p:nvSpPr>
          <p:cNvPr id="36868" name="Content Placeholder 7"/>
          <p:cNvSpPr>
            <a:spLocks noGrp="1"/>
          </p:cNvSpPr>
          <p:nvPr>
            <p:ph sz="quarter" idx="4"/>
          </p:nvPr>
        </p:nvSpPr>
        <p:spPr>
          <a:xfrm>
            <a:off x="4371975" y="2362200"/>
            <a:ext cx="4086225" cy="3886200"/>
          </a:xfrm>
        </p:spPr>
        <p:txBody>
          <a:bodyPr/>
          <a:lstStyle/>
          <a:p>
            <a:pPr eaLnBrk="1" hangingPunct="1"/>
            <a:r>
              <a:rPr lang="en-US">
                <a:latin typeface="Calibri" charset="0"/>
                <a:ea typeface="ＭＳ Ｐゴシック" charset="0"/>
                <a:cs typeface="ＭＳ Ｐゴシック" charset="0"/>
              </a:rPr>
              <a:t>If waves are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out of phase</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Crests and troughs not aligned</a:t>
            </a:r>
          </a:p>
          <a:p>
            <a:pPr eaLnBrk="1" hangingPunct="1"/>
            <a:r>
              <a:rPr lang="en-US">
                <a:latin typeface="Calibri" charset="0"/>
                <a:ea typeface="ＭＳ Ｐゴシック" charset="0"/>
                <a:cs typeface="ＭＳ Ｐゴシック" charset="0"/>
              </a:rPr>
              <a:t>Displacement in opposite directions – subtract!</a:t>
            </a:r>
          </a:p>
        </p:txBody>
      </p:sp>
      <p:sp>
        <p:nvSpPr>
          <p:cNvPr id="36869" name="Text Placeholder 4"/>
          <p:cNvSpPr>
            <a:spLocks noGrp="1"/>
          </p:cNvSpPr>
          <p:nvPr>
            <p:ph type="body" sz="quarter" idx="1"/>
          </p:nvPr>
        </p:nvSpPr>
        <p:spPr>
          <a:xfrm>
            <a:off x="457200" y="1570038"/>
            <a:ext cx="3657600" cy="658812"/>
          </a:xfrm>
        </p:spPr>
        <p:txBody>
          <a:bodyPr/>
          <a:lstStyle/>
          <a:p>
            <a:pPr eaLnBrk="1" hangingPunct="1"/>
            <a:r>
              <a:rPr lang="en-US" dirty="0" smtClean="0">
                <a:latin typeface="Calibri" charset="0"/>
                <a:ea typeface="ＭＳ Ｐゴシック" charset="0"/>
                <a:cs typeface="ＭＳ Ｐゴシック" charset="0"/>
              </a:rPr>
              <a:t>____________Interference</a:t>
            </a:r>
            <a:endParaRPr lang="en-US" dirty="0">
              <a:latin typeface="Calibri" charset="0"/>
              <a:ea typeface="ＭＳ Ｐゴシック" charset="0"/>
              <a:cs typeface="ＭＳ Ｐゴシック" charset="0"/>
            </a:endParaRPr>
          </a:p>
        </p:txBody>
      </p:sp>
      <p:sp>
        <p:nvSpPr>
          <p:cNvPr id="36870" name="Text Placeholder 6"/>
          <p:cNvSpPr>
            <a:spLocks noGrp="1"/>
          </p:cNvSpPr>
          <p:nvPr>
            <p:ph type="body" sz="quarter" idx="3"/>
          </p:nvPr>
        </p:nvSpPr>
        <p:spPr>
          <a:xfrm>
            <a:off x="4343400" y="1570038"/>
            <a:ext cx="3657600" cy="658812"/>
          </a:xfrm>
        </p:spPr>
        <p:txBody>
          <a:bodyPr/>
          <a:lstStyle/>
          <a:p>
            <a:pPr eaLnBrk="1" hangingPunct="1"/>
            <a:r>
              <a:rPr lang="en-US" dirty="0" smtClean="0">
                <a:latin typeface="Calibri" charset="0"/>
                <a:ea typeface="ＭＳ Ｐゴシック" charset="0"/>
                <a:cs typeface="ＭＳ Ｐゴシック" charset="0"/>
              </a:rPr>
              <a:t>____________ </a:t>
            </a:r>
            <a:r>
              <a:rPr lang="en-US" dirty="0">
                <a:latin typeface="Calibri" charset="0"/>
                <a:ea typeface="ＭＳ Ｐゴシック" charset="0"/>
                <a:cs typeface="ＭＳ Ｐゴシック" charset="0"/>
              </a:rPr>
              <a:t>Interference</a:t>
            </a:r>
          </a:p>
        </p:txBody>
      </p:sp>
      <p:pic>
        <p:nvPicPr>
          <p:cNvPr id="36871" name="Picture 8" descr="constructive interferenc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43425"/>
            <a:ext cx="3352800"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2" name="Picture 9" descr="destructive interferenc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95800"/>
            <a:ext cx="34290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44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STANDING WAVES</a:t>
            </a:r>
          </a:p>
        </p:txBody>
      </p:sp>
      <p:sp>
        <p:nvSpPr>
          <p:cNvPr id="37891" name="Content Placeholder 7"/>
          <p:cNvSpPr>
            <a:spLocks noGrp="1"/>
          </p:cNvSpPr>
          <p:nvPr>
            <p:ph sz="quarter" idx="1"/>
          </p:nvPr>
        </p:nvSpPr>
        <p:spPr>
          <a:xfrm>
            <a:off x="457200" y="1600200"/>
            <a:ext cx="7467600" cy="4873625"/>
          </a:xfrm>
        </p:spPr>
        <p:txBody>
          <a:bodyPr/>
          <a:lstStyle/>
          <a:p>
            <a:pPr eaLnBrk="1" hangingPunct="1"/>
            <a:r>
              <a:rPr lang="en-US" dirty="0">
                <a:latin typeface="Calibri" charset="0"/>
                <a:ea typeface="ＭＳ Ｐゴシック" charset="0"/>
                <a:cs typeface="ＭＳ Ｐゴシック" charset="0"/>
              </a:rPr>
              <a:t>A standing wave is </a:t>
            </a:r>
            <a:r>
              <a:rPr lang="en-US" dirty="0" smtClean="0">
                <a:latin typeface="Calibri" charset="0"/>
                <a:ea typeface="ＭＳ Ｐゴシック" charset="0"/>
                <a:cs typeface="ＭＳ Ｐゴシック" charset="0"/>
              </a:rPr>
              <a:t>_________ </a:t>
            </a:r>
            <a:r>
              <a:rPr lang="en-US" dirty="0">
                <a:latin typeface="Calibri" charset="0"/>
                <a:ea typeface="ＭＳ Ｐゴシック" charset="0"/>
                <a:cs typeface="ＭＳ Ｐゴシック" charset="0"/>
              </a:rPr>
              <a:t>back and forth between fixed ends (string, spring, pipe, etc.)</a:t>
            </a:r>
          </a:p>
          <a:p>
            <a:pPr eaLnBrk="1" hangingPunct="1"/>
            <a:r>
              <a:rPr lang="en-US" dirty="0">
                <a:latin typeface="Calibri" charset="0"/>
                <a:ea typeface="ＭＳ Ｐゴシック" charset="0"/>
                <a:cs typeface="ＭＳ Ｐゴシック" charset="0"/>
              </a:rPr>
              <a:t>Reflection may be fixed or open-ended</a:t>
            </a:r>
          </a:p>
          <a:p>
            <a:pPr eaLnBrk="1" hangingPunct="1"/>
            <a:r>
              <a:rPr lang="en-US" dirty="0" smtClean="0">
                <a:latin typeface="Calibri" charset="0"/>
                <a:ea typeface="ＭＳ Ｐゴシック" charset="0"/>
                <a:cs typeface="ＭＳ Ｐゴシック" charset="0"/>
              </a:rPr>
              <a:t>____________ </a:t>
            </a:r>
            <a:r>
              <a:rPr lang="en-US" dirty="0">
                <a:latin typeface="Calibri" charset="0"/>
                <a:ea typeface="ＭＳ Ｐゴシック" charset="0"/>
                <a:cs typeface="ＭＳ Ｐゴシック" charset="0"/>
              </a:rPr>
              <a:t>of the wave upon itself results in a pattern of constructive and destructive interference and an enhanced wave</a:t>
            </a:r>
          </a:p>
        </p:txBody>
      </p:sp>
      <p:pic>
        <p:nvPicPr>
          <p:cNvPr id="37892" name="Picture 8" descr="standingwavefor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18666"/>
            <a:ext cx="2895600" cy="165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9" descr="pipe reflection.bmp"/>
          <p:cNvPicPr>
            <a:picLocks noChangeAspect="1"/>
          </p:cNvPicPr>
          <p:nvPr/>
        </p:nvPicPr>
        <p:blipFill>
          <a:blip r:embed="rId3">
            <a:extLst>
              <a:ext uri="{28A0092B-C50C-407E-A947-70E740481C1C}">
                <a14:useLocalDpi xmlns:a14="http://schemas.microsoft.com/office/drawing/2010/main" val="0"/>
              </a:ext>
            </a:extLst>
          </a:blip>
          <a:srcRect l="7059" t="63924" r="52802" b="12025"/>
          <a:stretch>
            <a:fillRect/>
          </a:stretch>
        </p:blipFill>
        <p:spPr bwMode="auto">
          <a:xfrm>
            <a:off x="4030662" y="5221110"/>
            <a:ext cx="4656138" cy="185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519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FIXED END STANDING WAVES</a:t>
            </a:r>
          </a:p>
        </p:txBody>
      </p:sp>
      <p:pic>
        <p:nvPicPr>
          <p:cNvPr id="3891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4788" y="1425575"/>
            <a:ext cx="8253412" cy="5051425"/>
          </a:xfrm>
          <a:noFill/>
        </p:spPr>
      </p:pic>
    </p:spTree>
    <p:extLst>
      <p:ext uri="{BB962C8B-B14F-4D97-AF65-F5344CB8AC3E}">
        <p14:creationId xmlns:p14="http://schemas.microsoft.com/office/powerpoint/2010/main" val="50853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OPEN-END STANDING WAVES</a:t>
            </a:r>
          </a:p>
        </p:txBody>
      </p:sp>
      <p:pic>
        <p:nvPicPr>
          <p:cNvPr id="3993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1524000"/>
            <a:ext cx="8104187" cy="4648200"/>
          </a:xfrm>
          <a:noFill/>
        </p:spPr>
      </p:pic>
    </p:spTree>
    <p:extLst>
      <p:ext uri="{BB962C8B-B14F-4D97-AF65-F5344CB8AC3E}">
        <p14:creationId xmlns:p14="http://schemas.microsoft.com/office/powerpoint/2010/main" val="264582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MIXED STANDING WAVES</a:t>
            </a:r>
          </a:p>
        </p:txBody>
      </p:sp>
      <p:pic>
        <p:nvPicPr>
          <p:cNvPr id="4096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66800" y="1512888"/>
            <a:ext cx="6172200" cy="5111750"/>
          </a:xfrm>
          <a:noFill/>
        </p:spPr>
      </p:pic>
    </p:spTree>
    <p:extLst>
      <p:ext uri="{BB962C8B-B14F-4D97-AF65-F5344CB8AC3E}">
        <p14:creationId xmlns:p14="http://schemas.microsoft.com/office/powerpoint/2010/main" val="34958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RESONANCE</a:t>
            </a:r>
          </a:p>
        </p:txBody>
      </p:sp>
      <p:sp>
        <p:nvSpPr>
          <p:cNvPr id="41987" name="Content Placeholder 2"/>
          <p:cNvSpPr>
            <a:spLocks noGrp="1"/>
          </p:cNvSpPr>
          <p:nvPr>
            <p:ph sz="quarter" idx="1"/>
          </p:nvPr>
        </p:nvSpPr>
        <p:spPr>
          <a:xfrm>
            <a:off x="457200" y="1600200"/>
            <a:ext cx="7467600" cy="4873625"/>
          </a:xfrm>
        </p:spPr>
        <p:txBody>
          <a:bodyPr/>
          <a:lstStyle/>
          <a:p>
            <a:pPr eaLnBrk="1" hangingPunct="1"/>
            <a:r>
              <a:rPr lang="en-US" dirty="0">
                <a:latin typeface="Calibri" charset="0"/>
                <a:ea typeface="ＭＳ Ｐゴシック" charset="0"/>
                <a:cs typeface="ＭＳ Ｐゴシック" charset="0"/>
              </a:rPr>
              <a:t>Resonance occurs when a </a:t>
            </a:r>
            <a:r>
              <a:rPr lang="en-US" dirty="0" smtClean="0">
                <a:latin typeface="Calibri" charset="0"/>
                <a:ea typeface="ＭＳ Ｐゴシック" charset="0"/>
                <a:cs typeface="ＭＳ Ｐゴシック" charset="0"/>
              </a:rPr>
              <a:t>_________________________ occurs </a:t>
            </a:r>
            <a:r>
              <a:rPr lang="en-US" dirty="0">
                <a:latin typeface="Calibri" charset="0"/>
                <a:ea typeface="ＭＳ Ｐゴシック" charset="0"/>
                <a:cs typeface="ＭＳ Ｐゴシック" charset="0"/>
              </a:rPr>
              <a:t>at a natural frequency for another oscillator</a:t>
            </a:r>
          </a:p>
          <a:p>
            <a:pPr eaLnBrk="1" hangingPunct="1"/>
            <a:r>
              <a:rPr lang="en-US" dirty="0">
                <a:latin typeface="Calibri" charset="0"/>
                <a:ea typeface="ＭＳ Ｐゴシック" charset="0"/>
                <a:cs typeface="ＭＳ Ｐゴシック" charset="0"/>
              </a:rPr>
              <a:t>The first oscillator will cause the second to vibrate</a:t>
            </a:r>
          </a:p>
        </p:txBody>
      </p:sp>
      <p:pic>
        <p:nvPicPr>
          <p:cNvPr id="41988" name="Picture 3" descr="tuningfor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4052887"/>
            <a:ext cx="3048000"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2" descr="http://rds.yahoo.com/_ylt=A0WTefOiDGFJUX0AJkajzbkF/SIG=12e2tn25f/EXP=1231183394/**http%3A/www.biologyreference.com/images/biol_01_img0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006" y="4188882"/>
            <a:ext cx="2551994" cy="291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4" descr="http://rds.yahoo.com/_ylt=A0WTefXPDGFJ1BIBMXijzbkF/SIG=122p08ldd/EXP=1231183439/**http%3A/zap.intergate.ca/images/wine_gla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62500"/>
            <a:ext cx="1476375"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Picture 6" descr="http://rds.yahoo.com/_ylt=A0WTefRZDWFJ7D8AD7KjzbkF/SIG=14qtg53vk/EXP=1231183577/**http%3A/www.gotpetsonline.com/pictures-gallery/bird-pictures-breeders-chicks/chicken-pictures-breeders-chicks/pictures/chicken-0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644444"/>
            <a:ext cx="2438400" cy="1213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4696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PERIODIC MOTION</a:t>
            </a:r>
          </a:p>
        </p:txBody>
      </p:sp>
      <p:sp>
        <p:nvSpPr>
          <p:cNvPr id="43011" name="Content Placeholder 2"/>
          <p:cNvSpPr>
            <a:spLocks noGrp="1"/>
          </p:cNvSpPr>
          <p:nvPr>
            <p:ph sz="quarter" idx="1"/>
          </p:nvPr>
        </p:nvSpPr>
        <p:spPr>
          <a:xfrm>
            <a:off x="457200" y="1600200"/>
            <a:ext cx="7467600" cy="4873625"/>
          </a:xfrm>
        </p:spPr>
        <p:txBody>
          <a:bodyPr>
            <a:normAutofit lnSpcReduction="10000"/>
          </a:bodyPr>
          <a:lstStyle/>
          <a:p>
            <a:pPr eaLnBrk="1" hangingPunct="1"/>
            <a:r>
              <a:rPr lang="en-US" dirty="0">
                <a:latin typeface="Calibri" charset="0"/>
                <a:ea typeface="ＭＳ Ｐゴシック" charset="0"/>
                <a:cs typeface="ＭＳ Ｐゴシック" charset="0"/>
              </a:rPr>
              <a:t>Motion that </a:t>
            </a:r>
            <a:r>
              <a:rPr lang="en-US" dirty="0" smtClean="0">
                <a:latin typeface="Calibri" charset="0"/>
                <a:ea typeface="ＭＳ Ｐゴシック" charset="0"/>
                <a:cs typeface="ＭＳ Ｐゴシック" charset="0"/>
              </a:rPr>
              <a:t>______________ over </a:t>
            </a:r>
            <a:r>
              <a:rPr lang="en-US" dirty="0">
                <a:latin typeface="Calibri" charset="0"/>
                <a:ea typeface="ＭＳ Ｐゴシック" charset="0"/>
                <a:cs typeface="ＭＳ Ｐゴシック" charset="0"/>
              </a:rPr>
              <a:t>a fixed and reproducible period of time is called periodic motion</a:t>
            </a:r>
          </a:p>
          <a:p>
            <a:pPr eaLnBrk="1" hangingPunct="1"/>
            <a:r>
              <a:rPr lang="en-US" dirty="0">
                <a:latin typeface="Calibri" charset="0"/>
                <a:ea typeface="ＭＳ Ｐゴシック" charset="0"/>
                <a:cs typeface="ＭＳ Ｐゴシック" charset="0"/>
              </a:rPr>
              <a:t>Mechanical devices can be designed to have periodic motion – these devices are called </a:t>
            </a:r>
            <a:r>
              <a:rPr lang="en-US" u="sng" dirty="0" smtClean="0">
                <a:latin typeface="Calibri" charset="0"/>
                <a:ea typeface="ＭＳ Ｐゴシック" charset="0"/>
                <a:cs typeface="ＭＳ Ｐゴシック" charset="0"/>
              </a:rPr>
              <a:t>_______________</a:t>
            </a:r>
            <a:endParaRPr lang="en-US" dirty="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__________________________undergo </a:t>
            </a:r>
            <a:r>
              <a:rPr lang="en-US" dirty="0">
                <a:latin typeface="Calibri" charset="0"/>
                <a:ea typeface="ＭＳ Ｐゴシック" charset="0"/>
                <a:cs typeface="ＭＳ Ｐゴシック" charset="0"/>
              </a:rPr>
              <a:t>simple harmonic motion (position vs. time is </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sinusoidal</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and are referred to as simple harmonic oscillators</a:t>
            </a:r>
          </a:p>
        </p:txBody>
      </p:sp>
    </p:spTree>
    <p:extLst>
      <p:ext uri="{BB962C8B-B14F-4D97-AF65-F5344CB8AC3E}">
        <p14:creationId xmlns:p14="http://schemas.microsoft.com/office/powerpoint/2010/main" val="193488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SIMPLE HARMONIC MOTION</a:t>
            </a:r>
          </a:p>
        </p:txBody>
      </p:sp>
      <p:pic>
        <p:nvPicPr>
          <p:cNvPr id="4403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69888" y="1676400"/>
            <a:ext cx="8202612" cy="4419600"/>
          </a:xfrm>
          <a:noFill/>
        </p:spPr>
      </p:pic>
    </p:spTree>
    <p:extLst>
      <p:ext uri="{BB962C8B-B14F-4D97-AF65-F5344CB8AC3E}">
        <p14:creationId xmlns:p14="http://schemas.microsoft.com/office/powerpoint/2010/main" val="66144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SIMPLE HARMONIC MOTION</a:t>
            </a:r>
          </a:p>
        </p:txBody>
      </p:sp>
      <p:pic>
        <p:nvPicPr>
          <p:cNvPr id="4505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79400" y="1666875"/>
            <a:ext cx="8102600" cy="4581525"/>
          </a:xfrm>
          <a:noFill/>
        </p:spPr>
      </p:pic>
    </p:spTree>
    <p:extLst>
      <p:ext uri="{BB962C8B-B14F-4D97-AF65-F5344CB8AC3E}">
        <p14:creationId xmlns:p14="http://schemas.microsoft.com/office/powerpoint/2010/main" val="278665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OSCILLATOR DEFINITIONS</a:t>
            </a:r>
          </a:p>
        </p:txBody>
      </p:sp>
      <p:sp>
        <p:nvSpPr>
          <p:cNvPr id="46083" name="Content Placeholder 2"/>
          <p:cNvSpPr>
            <a:spLocks noGrp="1"/>
          </p:cNvSpPr>
          <p:nvPr>
            <p:ph sz="quarter" idx="1"/>
          </p:nvPr>
        </p:nvSpPr>
        <p:spPr>
          <a:xfrm>
            <a:off x="457200" y="1600200"/>
            <a:ext cx="7467600" cy="4873625"/>
          </a:xfrm>
        </p:spPr>
        <p:txBody>
          <a:bodyPr>
            <a:normAutofit fontScale="85000" lnSpcReduction="10000"/>
          </a:bodyPr>
          <a:lstStyle/>
          <a:p>
            <a:pPr eaLnBrk="1" hangingPunct="1"/>
            <a:r>
              <a:rPr lang="en-US" dirty="0">
                <a:latin typeface="Calibri" charset="0"/>
                <a:ea typeface="ＭＳ Ｐゴシック" charset="0"/>
                <a:cs typeface="ＭＳ Ｐゴシック" charset="0"/>
              </a:rPr>
              <a:t>Amplitude: </a:t>
            </a:r>
          </a:p>
          <a:p>
            <a:pPr lvl="1" eaLnBrk="1" hangingPunct="1"/>
            <a:r>
              <a:rPr lang="en-US" dirty="0" smtClean="0">
                <a:latin typeface="Calibri" charset="0"/>
                <a:ea typeface="ＭＳ Ｐゴシック" charset="0"/>
              </a:rPr>
              <a:t>__________________________from </a:t>
            </a:r>
            <a:r>
              <a:rPr lang="en-US" dirty="0">
                <a:latin typeface="Calibri" charset="0"/>
                <a:ea typeface="ＭＳ Ｐゴシック" charset="0"/>
              </a:rPr>
              <a:t>equilibrium</a:t>
            </a:r>
          </a:p>
          <a:p>
            <a:pPr lvl="1" eaLnBrk="1" hangingPunct="1"/>
            <a:r>
              <a:rPr lang="en-US" dirty="0">
                <a:latin typeface="Calibri" charset="0"/>
                <a:ea typeface="ＭＳ Ｐゴシック" charset="0"/>
              </a:rPr>
              <a:t>Related to energy</a:t>
            </a:r>
          </a:p>
          <a:p>
            <a:pPr lvl="1" eaLnBrk="1" hangingPunct="1"/>
            <a:r>
              <a:rPr lang="en-US" dirty="0">
                <a:latin typeface="Calibri" charset="0"/>
                <a:ea typeface="ＭＳ Ｐゴシック" charset="0"/>
              </a:rPr>
              <a:t>Units - meters</a:t>
            </a:r>
          </a:p>
          <a:p>
            <a:pPr eaLnBrk="1" hangingPunct="1"/>
            <a:r>
              <a:rPr lang="en-US" dirty="0">
                <a:latin typeface="Calibri" charset="0"/>
                <a:ea typeface="ＭＳ Ｐゴシック" charset="0"/>
                <a:cs typeface="ＭＳ Ｐゴシック" charset="0"/>
              </a:rPr>
              <a:t>Period:</a:t>
            </a:r>
          </a:p>
          <a:p>
            <a:pPr lvl="1" eaLnBrk="1" hangingPunct="1"/>
            <a:r>
              <a:rPr lang="en-US" dirty="0" smtClean="0">
                <a:latin typeface="Calibri" charset="0"/>
                <a:ea typeface="ＭＳ Ｐゴシック" charset="0"/>
              </a:rPr>
              <a:t>________________required </a:t>
            </a:r>
            <a:r>
              <a:rPr lang="en-US" dirty="0">
                <a:latin typeface="Calibri" charset="0"/>
                <a:ea typeface="ＭＳ Ｐゴシック" charset="0"/>
              </a:rPr>
              <a:t>for one full oscillation</a:t>
            </a:r>
          </a:p>
          <a:p>
            <a:pPr lvl="1" eaLnBrk="1" hangingPunct="1"/>
            <a:r>
              <a:rPr lang="en-US" dirty="0">
                <a:latin typeface="Calibri" charset="0"/>
                <a:ea typeface="ＭＳ Ｐゴシック" charset="0"/>
              </a:rPr>
              <a:t>Units – seconds</a:t>
            </a:r>
          </a:p>
          <a:p>
            <a:pPr lvl="1" eaLnBrk="1" hangingPunct="1"/>
            <a:r>
              <a:rPr lang="en-US" dirty="0">
                <a:latin typeface="Calibri" charset="0"/>
                <a:ea typeface="ＭＳ Ｐゴシック" charset="0"/>
              </a:rPr>
              <a:t>Period of a spring :  </a:t>
            </a:r>
          </a:p>
          <a:p>
            <a:pPr eaLnBrk="1" hangingPunct="1"/>
            <a:r>
              <a:rPr lang="en-US" dirty="0">
                <a:latin typeface="Calibri" charset="0"/>
                <a:ea typeface="ＭＳ Ｐゴシック" charset="0"/>
                <a:cs typeface="ＭＳ Ｐゴシック" charset="0"/>
              </a:rPr>
              <a:t>Frequency:</a:t>
            </a:r>
          </a:p>
          <a:p>
            <a:pPr lvl="1" eaLnBrk="1" hangingPunct="1"/>
            <a:r>
              <a:rPr lang="en-US" dirty="0" smtClean="0">
                <a:latin typeface="Calibri" charset="0"/>
                <a:ea typeface="ＭＳ Ｐゴシック" charset="0"/>
              </a:rPr>
              <a:t>______________the </a:t>
            </a:r>
            <a:r>
              <a:rPr lang="en-US" dirty="0">
                <a:latin typeface="Calibri" charset="0"/>
                <a:ea typeface="ＭＳ Ｐゴシック" charset="0"/>
              </a:rPr>
              <a:t>oscillator is oscillating</a:t>
            </a:r>
          </a:p>
          <a:p>
            <a:pPr lvl="1" eaLnBrk="1" hangingPunct="1"/>
            <a:r>
              <a:rPr lang="en-US" dirty="0">
                <a:latin typeface="Calibri" charset="0"/>
                <a:ea typeface="ＭＳ Ｐゴシック" charset="0"/>
              </a:rPr>
              <a:t>Units – Hz or 1/s</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4078288"/>
            <a:ext cx="1768475" cy="110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028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8458200" cy="990600"/>
          </a:xfrm>
        </p:spPr>
        <p:txBody>
          <a:bodyPr wrap="square" lIns="91440" tIns="45720" rIns="91440" bIns="45720" numCol="1" anchorCtr="0" compatLnSpc="1">
            <a:prstTxWarp prst="textNoShape">
              <a:avLst/>
            </a:prstTxWarp>
          </a:bodyPr>
          <a:lstStyle/>
          <a:p>
            <a:pPr eaLnBrk="1" hangingPunct="1">
              <a:lnSpc>
                <a:spcPct val="70000"/>
              </a:lnSpc>
            </a:pPr>
            <a:r>
              <a:rPr lang="en-US" sz="4800" cap="none">
                <a:latin typeface="Calibri" charset="0"/>
                <a:ea typeface="ＭＳ Ｐゴシック" charset="0"/>
                <a:cs typeface="ＭＳ Ｐゴシック" charset="0"/>
              </a:rPr>
              <a:t>PARTS OF A WAVE</a:t>
            </a:r>
            <a:endParaRPr lang="en-US" cap="none">
              <a:latin typeface="Calibri" charset="0"/>
              <a:ea typeface="ＭＳ Ｐゴシック" charset="0"/>
              <a:cs typeface="ＭＳ Ｐゴシック" charset="0"/>
            </a:endParaRPr>
          </a:p>
        </p:txBody>
      </p:sp>
      <p:grpSp>
        <p:nvGrpSpPr>
          <p:cNvPr id="17411" name="Group 3"/>
          <p:cNvGrpSpPr>
            <a:grpSpLocks/>
          </p:cNvGrpSpPr>
          <p:nvPr/>
        </p:nvGrpSpPr>
        <p:grpSpPr bwMode="auto">
          <a:xfrm>
            <a:off x="565150" y="3048000"/>
            <a:ext cx="2133600" cy="2667000"/>
            <a:chOff x="912" y="1920"/>
            <a:chExt cx="1344" cy="1680"/>
          </a:xfrm>
        </p:grpSpPr>
        <p:sp>
          <p:nvSpPr>
            <p:cNvPr id="17453" name="Arc 4"/>
            <p:cNvSpPr>
              <a:spLocks/>
            </p:cNvSpPr>
            <p:nvPr/>
          </p:nvSpPr>
          <p:spPr bwMode="auto">
            <a:xfrm>
              <a:off x="912" y="1920"/>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54" name="Arc 5"/>
            <p:cNvSpPr>
              <a:spLocks/>
            </p:cNvSpPr>
            <p:nvPr/>
          </p:nvSpPr>
          <p:spPr bwMode="auto">
            <a:xfrm flipH="1" flipV="1">
              <a:off x="1584" y="2736"/>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7412" name="Group 6"/>
          <p:cNvGrpSpPr>
            <a:grpSpLocks/>
          </p:cNvGrpSpPr>
          <p:nvPr/>
        </p:nvGrpSpPr>
        <p:grpSpPr bwMode="auto">
          <a:xfrm flipV="1">
            <a:off x="2698750" y="3048000"/>
            <a:ext cx="2133600" cy="2667000"/>
            <a:chOff x="912" y="1920"/>
            <a:chExt cx="1344" cy="1680"/>
          </a:xfrm>
        </p:grpSpPr>
        <p:sp>
          <p:nvSpPr>
            <p:cNvPr id="17451" name="Arc 7"/>
            <p:cNvSpPr>
              <a:spLocks/>
            </p:cNvSpPr>
            <p:nvPr/>
          </p:nvSpPr>
          <p:spPr bwMode="auto">
            <a:xfrm>
              <a:off x="912" y="1920"/>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52" name="Arc 8"/>
            <p:cNvSpPr>
              <a:spLocks/>
            </p:cNvSpPr>
            <p:nvPr/>
          </p:nvSpPr>
          <p:spPr bwMode="auto">
            <a:xfrm flipH="1" flipV="1">
              <a:off x="1584" y="2736"/>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7413" name="Group 9"/>
          <p:cNvGrpSpPr>
            <a:grpSpLocks/>
          </p:cNvGrpSpPr>
          <p:nvPr/>
        </p:nvGrpSpPr>
        <p:grpSpPr bwMode="auto">
          <a:xfrm>
            <a:off x="4832350" y="3048000"/>
            <a:ext cx="2133600" cy="2667000"/>
            <a:chOff x="912" y="1920"/>
            <a:chExt cx="1344" cy="1680"/>
          </a:xfrm>
        </p:grpSpPr>
        <p:sp>
          <p:nvSpPr>
            <p:cNvPr id="17449" name="Arc 10"/>
            <p:cNvSpPr>
              <a:spLocks/>
            </p:cNvSpPr>
            <p:nvPr/>
          </p:nvSpPr>
          <p:spPr bwMode="auto">
            <a:xfrm>
              <a:off x="912" y="1920"/>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50" name="Arc 11"/>
            <p:cNvSpPr>
              <a:spLocks/>
            </p:cNvSpPr>
            <p:nvPr/>
          </p:nvSpPr>
          <p:spPr bwMode="auto">
            <a:xfrm flipH="1" flipV="1">
              <a:off x="1584" y="2736"/>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7414" name="Group 12"/>
          <p:cNvGrpSpPr>
            <a:grpSpLocks/>
          </p:cNvGrpSpPr>
          <p:nvPr/>
        </p:nvGrpSpPr>
        <p:grpSpPr bwMode="auto">
          <a:xfrm flipV="1">
            <a:off x="6965950" y="3048000"/>
            <a:ext cx="2133600" cy="2667000"/>
            <a:chOff x="912" y="1920"/>
            <a:chExt cx="1344" cy="1680"/>
          </a:xfrm>
        </p:grpSpPr>
        <p:sp>
          <p:nvSpPr>
            <p:cNvPr id="17447" name="Arc 13"/>
            <p:cNvSpPr>
              <a:spLocks/>
            </p:cNvSpPr>
            <p:nvPr/>
          </p:nvSpPr>
          <p:spPr bwMode="auto">
            <a:xfrm>
              <a:off x="912" y="1920"/>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48" name="Arc 14"/>
            <p:cNvSpPr>
              <a:spLocks/>
            </p:cNvSpPr>
            <p:nvPr/>
          </p:nvSpPr>
          <p:spPr bwMode="auto">
            <a:xfrm flipH="1" flipV="1">
              <a:off x="1584" y="2736"/>
              <a:ext cx="672"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7415" name="Line 15"/>
          <p:cNvSpPr>
            <a:spLocks noChangeShapeType="1"/>
          </p:cNvSpPr>
          <p:nvPr/>
        </p:nvSpPr>
        <p:spPr bwMode="auto">
          <a:xfrm>
            <a:off x="565150" y="4419600"/>
            <a:ext cx="830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6" name="Line 16"/>
          <p:cNvSpPr>
            <a:spLocks noChangeShapeType="1"/>
          </p:cNvSpPr>
          <p:nvPr/>
        </p:nvSpPr>
        <p:spPr bwMode="auto">
          <a:xfrm flipV="1">
            <a:off x="565150" y="2209800"/>
            <a:ext cx="0" cy="426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7" name="Text Box 17"/>
          <p:cNvSpPr txBox="1">
            <a:spLocks noChangeArrowheads="1"/>
          </p:cNvSpPr>
          <p:nvPr/>
        </p:nvSpPr>
        <p:spPr bwMode="auto">
          <a:xfrm>
            <a:off x="152400" y="2743200"/>
            <a:ext cx="463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3</a:t>
            </a:r>
          </a:p>
        </p:txBody>
      </p:sp>
      <p:sp>
        <p:nvSpPr>
          <p:cNvPr id="17418" name="Text Box 18"/>
          <p:cNvSpPr txBox="1">
            <a:spLocks noChangeArrowheads="1"/>
          </p:cNvSpPr>
          <p:nvPr/>
        </p:nvSpPr>
        <p:spPr bwMode="auto">
          <a:xfrm>
            <a:off x="0" y="5378450"/>
            <a:ext cx="654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-3</a:t>
            </a:r>
          </a:p>
        </p:txBody>
      </p:sp>
      <p:sp>
        <p:nvSpPr>
          <p:cNvPr id="17419" name="Line 19"/>
          <p:cNvSpPr>
            <a:spLocks noChangeShapeType="1"/>
          </p:cNvSpPr>
          <p:nvPr/>
        </p:nvSpPr>
        <p:spPr bwMode="auto">
          <a:xfrm>
            <a:off x="488950" y="3048000"/>
            <a:ext cx="83820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0" name="Line 20"/>
          <p:cNvSpPr>
            <a:spLocks noChangeShapeType="1"/>
          </p:cNvSpPr>
          <p:nvPr/>
        </p:nvSpPr>
        <p:spPr bwMode="auto">
          <a:xfrm>
            <a:off x="488950" y="5715000"/>
            <a:ext cx="83820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1" name="Line 21"/>
          <p:cNvSpPr>
            <a:spLocks noChangeShapeType="1"/>
          </p:cNvSpPr>
          <p:nvPr/>
        </p:nvSpPr>
        <p:spPr bwMode="auto">
          <a:xfrm>
            <a:off x="2698750" y="4267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2" name="Text Box 22"/>
          <p:cNvSpPr txBox="1">
            <a:spLocks noChangeArrowheads="1"/>
          </p:cNvSpPr>
          <p:nvPr/>
        </p:nvSpPr>
        <p:spPr bwMode="auto">
          <a:xfrm>
            <a:off x="2514600" y="4419600"/>
            <a:ext cx="463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2</a:t>
            </a:r>
          </a:p>
        </p:txBody>
      </p:sp>
      <p:sp>
        <p:nvSpPr>
          <p:cNvPr id="17423" name="Line 23"/>
          <p:cNvSpPr>
            <a:spLocks noChangeShapeType="1"/>
          </p:cNvSpPr>
          <p:nvPr/>
        </p:nvSpPr>
        <p:spPr bwMode="auto">
          <a:xfrm>
            <a:off x="4832350" y="4267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4" name="Text Box 24"/>
          <p:cNvSpPr txBox="1">
            <a:spLocks noChangeArrowheads="1"/>
          </p:cNvSpPr>
          <p:nvPr/>
        </p:nvSpPr>
        <p:spPr bwMode="auto">
          <a:xfrm>
            <a:off x="4648200" y="4419600"/>
            <a:ext cx="463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4</a:t>
            </a:r>
          </a:p>
        </p:txBody>
      </p:sp>
      <p:sp>
        <p:nvSpPr>
          <p:cNvPr id="17425" name="Line 25"/>
          <p:cNvSpPr>
            <a:spLocks noChangeShapeType="1"/>
          </p:cNvSpPr>
          <p:nvPr/>
        </p:nvSpPr>
        <p:spPr bwMode="auto">
          <a:xfrm>
            <a:off x="6997700" y="4267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6" name="Text Box 26"/>
          <p:cNvSpPr txBox="1">
            <a:spLocks noChangeArrowheads="1"/>
          </p:cNvSpPr>
          <p:nvPr/>
        </p:nvSpPr>
        <p:spPr bwMode="auto">
          <a:xfrm>
            <a:off x="6813550" y="4419600"/>
            <a:ext cx="463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6</a:t>
            </a:r>
          </a:p>
        </p:txBody>
      </p:sp>
      <p:sp>
        <p:nvSpPr>
          <p:cNvPr id="17427" name="Text Box 27"/>
          <p:cNvSpPr txBox="1">
            <a:spLocks noChangeArrowheads="1"/>
          </p:cNvSpPr>
          <p:nvPr/>
        </p:nvSpPr>
        <p:spPr bwMode="auto">
          <a:xfrm>
            <a:off x="7921625" y="4406900"/>
            <a:ext cx="1143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x(m)</a:t>
            </a:r>
          </a:p>
        </p:txBody>
      </p:sp>
      <p:sp>
        <p:nvSpPr>
          <p:cNvPr id="17428" name="Text Box 28"/>
          <p:cNvSpPr txBox="1">
            <a:spLocks noChangeArrowheads="1"/>
          </p:cNvSpPr>
          <p:nvPr/>
        </p:nvSpPr>
        <p:spPr bwMode="auto">
          <a:xfrm>
            <a:off x="565150" y="5911850"/>
            <a:ext cx="11112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y(m)</a:t>
            </a:r>
          </a:p>
        </p:txBody>
      </p:sp>
      <p:grpSp>
        <p:nvGrpSpPr>
          <p:cNvPr id="6" name="Group 29"/>
          <p:cNvGrpSpPr>
            <a:grpSpLocks/>
          </p:cNvGrpSpPr>
          <p:nvPr/>
        </p:nvGrpSpPr>
        <p:grpSpPr bwMode="auto">
          <a:xfrm>
            <a:off x="4816475" y="3048000"/>
            <a:ext cx="2852738" cy="1371600"/>
            <a:chOff x="3206" y="1920"/>
            <a:chExt cx="1797" cy="864"/>
          </a:xfrm>
        </p:grpSpPr>
        <p:sp>
          <p:nvSpPr>
            <p:cNvPr id="17445" name="Line 30"/>
            <p:cNvSpPr>
              <a:spLocks noChangeShapeType="1"/>
            </p:cNvSpPr>
            <p:nvPr/>
          </p:nvSpPr>
          <p:spPr bwMode="auto">
            <a:xfrm flipV="1">
              <a:off x="3216" y="1920"/>
              <a:ext cx="0" cy="864"/>
            </a:xfrm>
            <a:prstGeom prst="line">
              <a:avLst/>
            </a:prstGeom>
            <a:noFill/>
            <a:ln w="9525">
              <a:solidFill>
                <a:srgbClr val="0B4EF7"/>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46" name="Text Box 31"/>
            <p:cNvSpPr txBox="1">
              <a:spLocks noChangeArrowheads="1"/>
            </p:cNvSpPr>
            <p:nvPr/>
          </p:nvSpPr>
          <p:spPr bwMode="auto">
            <a:xfrm>
              <a:off x="3206" y="2188"/>
              <a:ext cx="1797"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B4EF7"/>
                  </a:solidFill>
                </a:rPr>
                <a:t>A: amplitude</a:t>
              </a:r>
              <a:endParaRPr lang="en-US" sz="3600"/>
            </a:p>
          </p:txBody>
        </p:sp>
      </p:grpSp>
      <p:grpSp>
        <p:nvGrpSpPr>
          <p:cNvPr id="7" name="Group 32"/>
          <p:cNvGrpSpPr>
            <a:grpSpLocks/>
          </p:cNvGrpSpPr>
          <p:nvPr/>
        </p:nvGrpSpPr>
        <p:grpSpPr bwMode="auto">
          <a:xfrm>
            <a:off x="565150" y="2093913"/>
            <a:ext cx="5106988" cy="725487"/>
            <a:chOff x="528" y="1319"/>
            <a:chExt cx="3217" cy="457"/>
          </a:xfrm>
        </p:grpSpPr>
        <p:sp>
          <p:nvSpPr>
            <p:cNvPr id="17443" name="Line 33"/>
            <p:cNvSpPr>
              <a:spLocks noChangeShapeType="1"/>
            </p:cNvSpPr>
            <p:nvPr/>
          </p:nvSpPr>
          <p:spPr bwMode="auto">
            <a:xfrm>
              <a:off x="528" y="1776"/>
              <a:ext cx="2688" cy="0"/>
            </a:xfrm>
            <a:prstGeom prst="line">
              <a:avLst/>
            </a:prstGeom>
            <a:noFill/>
            <a:ln w="9525">
              <a:solidFill>
                <a:srgbClr val="0B4EF7"/>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44" name="Text Box 34"/>
            <p:cNvSpPr txBox="1">
              <a:spLocks noChangeArrowheads="1"/>
            </p:cNvSpPr>
            <p:nvPr/>
          </p:nvSpPr>
          <p:spPr bwMode="auto">
            <a:xfrm>
              <a:off x="1814" y="1319"/>
              <a:ext cx="1931"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B4EF7"/>
                  </a:solidFill>
                  <a:sym typeface="Symbol" charset="0"/>
                </a:rPr>
                <a:t>: wavelength</a:t>
              </a:r>
              <a:endParaRPr lang="en-US" sz="3600"/>
            </a:p>
          </p:txBody>
        </p:sp>
      </p:grpSp>
      <p:grpSp>
        <p:nvGrpSpPr>
          <p:cNvPr id="8" name="Group 43"/>
          <p:cNvGrpSpPr>
            <a:grpSpLocks/>
          </p:cNvGrpSpPr>
          <p:nvPr/>
        </p:nvGrpSpPr>
        <p:grpSpPr bwMode="auto">
          <a:xfrm>
            <a:off x="4953000" y="1881188"/>
            <a:ext cx="4038600" cy="1166812"/>
            <a:chOff x="3120" y="1185"/>
            <a:chExt cx="2544" cy="735"/>
          </a:xfrm>
        </p:grpSpPr>
        <p:sp>
          <p:nvSpPr>
            <p:cNvPr id="17440" name="Text Box 35"/>
            <p:cNvSpPr txBox="1">
              <a:spLocks noChangeArrowheads="1"/>
            </p:cNvSpPr>
            <p:nvPr/>
          </p:nvSpPr>
          <p:spPr bwMode="auto">
            <a:xfrm>
              <a:off x="4310" y="1185"/>
              <a:ext cx="83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crest</a:t>
              </a:r>
            </a:p>
          </p:txBody>
        </p:sp>
        <p:sp>
          <p:nvSpPr>
            <p:cNvPr id="17441" name="Line 36"/>
            <p:cNvSpPr>
              <a:spLocks noChangeShapeType="1"/>
            </p:cNvSpPr>
            <p:nvPr/>
          </p:nvSpPr>
          <p:spPr bwMode="auto">
            <a:xfrm flipH="1">
              <a:off x="3120" y="1536"/>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42" name="Line 37"/>
            <p:cNvSpPr>
              <a:spLocks noChangeShapeType="1"/>
            </p:cNvSpPr>
            <p:nvPr/>
          </p:nvSpPr>
          <p:spPr bwMode="auto">
            <a:xfrm>
              <a:off x="4848" y="1488"/>
              <a:ext cx="816"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7"/>
          <p:cNvGrpSpPr>
            <a:grpSpLocks/>
          </p:cNvGrpSpPr>
          <p:nvPr/>
        </p:nvGrpSpPr>
        <p:grpSpPr bwMode="auto">
          <a:xfrm>
            <a:off x="2743200" y="5715000"/>
            <a:ext cx="4267200" cy="731838"/>
            <a:chOff x="1728" y="3600"/>
            <a:chExt cx="2688" cy="461"/>
          </a:xfrm>
        </p:grpSpPr>
        <p:sp>
          <p:nvSpPr>
            <p:cNvPr id="17437" name="Text Box 44"/>
            <p:cNvSpPr txBox="1">
              <a:spLocks noChangeArrowheads="1"/>
            </p:cNvSpPr>
            <p:nvPr/>
          </p:nvSpPr>
          <p:spPr bwMode="auto">
            <a:xfrm>
              <a:off x="2400" y="3696"/>
              <a:ext cx="91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trough</a:t>
              </a:r>
            </a:p>
          </p:txBody>
        </p:sp>
        <p:sp>
          <p:nvSpPr>
            <p:cNvPr id="17438" name="Line 45"/>
            <p:cNvSpPr>
              <a:spLocks noChangeShapeType="1"/>
            </p:cNvSpPr>
            <p:nvPr/>
          </p:nvSpPr>
          <p:spPr bwMode="auto">
            <a:xfrm flipH="1" flipV="1">
              <a:off x="1728" y="3600"/>
              <a:ext cx="960" cy="1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39" name="Line 46"/>
            <p:cNvSpPr>
              <a:spLocks noChangeShapeType="1"/>
            </p:cNvSpPr>
            <p:nvPr/>
          </p:nvSpPr>
          <p:spPr bwMode="auto">
            <a:xfrm flipV="1">
              <a:off x="3264" y="3600"/>
              <a:ext cx="115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51"/>
          <p:cNvGrpSpPr>
            <a:grpSpLocks/>
          </p:cNvGrpSpPr>
          <p:nvPr/>
        </p:nvGrpSpPr>
        <p:grpSpPr bwMode="auto">
          <a:xfrm>
            <a:off x="1219200" y="3200400"/>
            <a:ext cx="2514600" cy="1219200"/>
            <a:chOff x="768" y="2016"/>
            <a:chExt cx="1584" cy="768"/>
          </a:xfrm>
        </p:grpSpPr>
        <p:sp>
          <p:nvSpPr>
            <p:cNvPr id="17434" name="Text Box 48"/>
            <p:cNvSpPr txBox="1">
              <a:spLocks noChangeArrowheads="1"/>
            </p:cNvSpPr>
            <p:nvPr/>
          </p:nvSpPr>
          <p:spPr bwMode="auto">
            <a:xfrm>
              <a:off x="768" y="2016"/>
              <a:ext cx="1579"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equilibrium</a:t>
              </a:r>
            </a:p>
          </p:txBody>
        </p:sp>
        <p:sp>
          <p:nvSpPr>
            <p:cNvPr id="17435" name="Line 49"/>
            <p:cNvSpPr>
              <a:spLocks noChangeShapeType="1"/>
            </p:cNvSpPr>
            <p:nvPr/>
          </p:nvSpPr>
          <p:spPr bwMode="auto">
            <a:xfrm>
              <a:off x="2208" y="2400"/>
              <a:ext cx="144" cy="33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36" name="Line 50"/>
            <p:cNvSpPr>
              <a:spLocks noChangeShapeType="1"/>
            </p:cNvSpPr>
            <p:nvPr/>
          </p:nvSpPr>
          <p:spPr bwMode="auto">
            <a:xfrm flipH="1">
              <a:off x="1008" y="2304"/>
              <a:ext cx="480" cy="4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val="601009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PRACTICE</a:t>
            </a:r>
          </a:p>
        </p:txBody>
      </p:sp>
      <p:sp>
        <p:nvSpPr>
          <p:cNvPr id="47107" name="Content Placeholder 2"/>
          <p:cNvSpPr>
            <a:spLocks noGrp="1"/>
          </p:cNvSpPr>
          <p:nvPr>
            <p:ph sz="quarter" idx="1"/>
          </p:nvPr>
        </p:nvSpPr>
        <p:spPr>
          <a:xfrm>
            <a:off x="457200" y="1600200"/>
            <a:ext cx="7467600" cy="4873625"/>
          </a:xfrm>
        </p:spPr>
        <p:txBody>
          <a:bodyPr/>
          <a:lstStyle/>
          <a:p>
            <a:pPr eaLnBrk="1" hangingPunct="1"/>
            <a:r>
              <a:rPr lang="en-US">
                <a:latin typeface="Calibri" charset="0"/>
                <a:ea typeface="ＭＳ Ｐゴシック" charset="0"/>
                <a:cs typeface="ＭＳ Ｐゴシック" charset="0"/>
              </a:rPr>
              <a:t>A 300-g mass attached to a spring undergoes simple harmonic motion with a frequency of 25 Hz.  What is the force constant of the spring?</a:t>
            </a:r>
          </a:p>
        </p:txBody>
      </p:sp>
    </p:spTree>
    <p:extLst>
      <p:ext uri="{BB962C8B-B14F-4D97-AF65-F5344CB8AC3E}">
        <p14:creationId xmlns:p14="http://schemas.microsoft.com/office/powerpoint/2010/main" val="380140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MORE PRACTICE</a:t>
            </a:r>
          </a:p>
        </p:txBody>
      </p:sp>
      <p:sp>
        <p:nvSpPr>
          <p:cNvPr id="49155" name="Content Placeholder 2"/>
          <p:cNvSpPr>
            <a:spLocks noGrp="1"/>
          </p:cNvSpPr>
          <p:nvPr>
            <p:ph sz="quarter" idx="1"/>
          </p:nvPr>
        </p:nvSpPr>
        <p:spPr>
          <a:xfrm>
            <a:off x="457200" y="1600200"/>
            <a:ext cx="7467600" cy="4873625"/>
          </a:xfrm>
        </p:spPr>
        <p:txBody>
          <a:bodyPr/>
          <a:lstStyle/>
          <a:p>
            <a:pPr eaLnBrk="1" hangingPunct="1"/>
            <a:r>
              <a:rPr lang="en-US">
                <a:latin typeface="Calibri" charset="0"/>
                <a:ea typeface="ＭＳ Ｐゴシック" charset="0"/>
                <a:cs typeface="ＭＳ Ｐゴシック" charset="0"/>
              </a:rPr>
              <a:t>An 80-g mass attached to a spring hung vertically causes it to stretch 30 cm from its unstretched position.  If the mass is set into oscillation on the end of the spring, what will be the period?</a:t>
            </a:r>
          </a:p>
        </p:txBody>
      </p:sp>
    </p:spTree>
    <p:extLst>
      <p:ext uri="{BB962C8B-B14F-4D97-AF65-F5344CB8AC3E}">
        <p14:creationId xmlns:p14="http://schemas.microsoft.com/office/powerpoint/2010/main" val="266497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PENDULUMS</a:t>
            </a:r>
          </a:p>
        </p:txBody>
      </p:sp>
      <p:sp>
        <p:nvSpPr>
          <p:cNvPr id="53251" name="Content Placeholder 2"/>
          <p:cNvSpPr>
            <a:spLocks noGrp="1"/>
          </p:cNvSpPr>
          <p:nvPr>
            <p:ph sz="quarter" idx="1"/>
          </p:nvPr>
        </p:nvSpPr>
        <p:spPr/>
        <p:txBody>
          <a:bodyPr/>
          <a:lstStyle/>
          <a:p>
            <a:pPr eaLnBrk="1" hangingPunct="1"/>
            <a:r>
              <a:rPr lang="en-US" dirty="0">
                <a:latin typeface="Calibri" charset="0"/>
                <a:ea typeface="ＭＳ Ｐゴシック" charset="0"/>
                <a:cs typeface="ＭＳ Ｐゴシック" charset="0"/>
              </a:rPr>
              <a:t>Pendulums can also be thought of as </a:t>
            </a:r>
            <a:r>
              <a:rPr lang="en-US" dirty="0" smtClean="0">
                <a:latin typeface="Calibri" charset="0"/>
                <a:ea typeface="ＭＳ Ｐゴシック" charset="0"/>
                <a:cs typeface="ＭＳ Ｐゴシック" charset="0"/>
              </a:rPr>
              <a:t>________ ___________________</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Displacement needs to be </a:t>
            </a:r>
            <a:r>
              <a:rPr lang="en-US" dirty="0" smtClean="0">
                <a:latin typeface="Calibri" charset="0"/>
                <a:ea typeface="ＭＳ Ｐゴシック" charset="0"/>
                <a:cs typeface="ＭＳ Ｐゴシック" charset="0"/>
              </a:rPr>
              <a:t>______ </a:t>
            </a:r>
            <a:r>
              <a:rPr lang="en-US" dirty="0">
                <a:latin typeface="Calibri" charset="0"/>
                <a:ea typeface="ＭＳ Ｐゴシック" charset="0"/>
                <a:cs typeface="ＭＳ Ｐゴシック" charset="0"/>
              </a:rPr>
              <a:t>for it to work properly</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Period of a pendulum:</a:t>
            </a:r>
          </a:p>
        </p:txBody>
      </p:sp>
      <p:pic>
        <p:nvPicPr>
          <p:cNvPr id="5325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76447" y="2028825"/>
            <a:ext cx="4521200" cy="3048000"/>
          </a:xfrm>
          <a:noFill/>
        </p:spPr>
      </p:pic>
      <p:pic>
        <p:nvPicPr>
          <p:cNvPr id="532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797" y="5484990"/>
            <a:ext cx="1724025"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671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PRACTICE</a:t>
            </a:r>
          </a:p>
        </p:txBody>
      </p:sp>
      <p:sp>
        <p:nvSpPr>
          <p:cNvPr id="54275" name="Content Placeholder 4"/>
          <p:cNvSpPr>
            <a:spLocks noGrp="1"/>
          </p:cNvSpPr>
          <p:nvPr>
            <p:ph sz="quarter" idx="1"/>
          </p:nvPr>
        </p:nvSpPr>
        <p:spPr>
          <a:xfrm>
            <a:off x="457200" y="1600200"/>
            <a:ext cx="7467600" cy="4873625"/>
          </a:xfrm>
        </p:spPr>
        <p:txBody>
          <a:bodyPr>
            <a:normAutofit fontScale="92500"/>
          </a:bodyPr>
          <a:lstStyle/>
          <a:p>
            <a:pPr eaLnBrk="1" hangingPunct="1"/>
            <a:r>
              <a:rPr lang="en-US">
                <a:latin typeface="Calibri" charset="0"/>
                <a:ea typeface="ＭＳ Ｐゴシック" charset="0"/>
                <a:cs typeface="ＭＳ Ｐゴシック" charset="0"/>
              </a:rPr>
              <a:t>Suppose you notice that a 5-kg weight tied to a string swings back and forth 5 times in 20 seconds.  How long is the string?</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The period of a pendulum is observed to be T.  Suppose you want to make the period 2T.  What do you do to the pendulum?</a:t>
            </a:r>
          </a:p>
        </p:txBody>
      </p:sp>
    </p:spTree>
    <p:extLst>
      <p:ext uri="{BB962C8B-B14F-4D97-AF65-F5344CB8AC3E}">
        <p14:creationId xmlns:p14="http://schemas.microsoft.com/office/powerpoint/2010/main" val="120899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a:solidFill>
                  <a:schemeClr val="tx2">
                    <a:satMod val="200000"/>
                  </a:schemeClr>
                </a:solidFill>
              </a:rPr>
              <a:t>Electromagnetic Waves</a:t>
            </a:r>
          </a:p>
        </p:txBody>
      </p:sp>
      <p:pic>
        <p:nvPicPr>
          <p:cNvPr id="57347" name="Picture 6" descr="electricfor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48200" y="2438400"/>
            <a:ext cx="4276725" cy="3567113"/>
          </a:xfrm>
        </p:spPr>
      </p:pic>
      <p:sp>
        <p:nvSpPr>
          <p:cNvPr id="57348" name="Rectangle 4"/>
          <p:cNvSpPr>
            <a:spLocks noGrp="1" noChangeArrowheads="1"/>
          </p:cNvSpPr>
          <p:nvPr>
            <p:ph sz="half" idx="2"/>
          </p:nvPr>
        </p:nvSpPr>
        <p:spPr>
          <a:xfrm>
            <a:off x="457200" y="1600200"/>
            <a:ext cx="8153400" cy="2209800"/>
          </a:xfrm>
        </p:spPr>
        <p:txBody>
          <a:bodyPr>
            <a:normAutofit fontScale="85000" lnSpcReduction="20000"/>
          </a:bodyPr>
          <a:lstStyle/>
          <a:p>
            <a:pPr eaLnBrk="1" hangingPunct="1"/>
            <a:r>
              <a:rPr lang="en-US" sz="3200">
                <a:latin typeface="Calibri" charset="0"/>
                <a:ea typeface="ＭＳ Ｐゴシック" charset="0"/>
                <a:cs typeface="ＭＳ Ｐゴシック" charset="0"/>
              </a:rPr>
              <a:t>All Electromagnetic Waves travel at the </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speed of light</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 </a:t>
            </a:r>
          </a:p>
          <a:p>
            <a:pPr lvl="2" eaLnBrk="1" hangingPunct="1"/>
            <a:r>
              <a:rPr lang="en-US" sz="3600">
                <a:latin typeface="Calibri" charset="0"/>
                <a:ea typeface="ＭＳ Ｐゴシック" charset="0"/>
              </a:rPr>
              <a:t>3 x 10</a:t>
            </a:r>
            <a:r>
              <a:rPr lang="en-US" sz="3600" baseline="30000">
                <a:latin typeface="Calibri" charset="0"/>
                <a:ea typeface="ＭＳ Ｐゴシック" charset="0"/>
              </a:rPr>
              <a:t>8</a:t>
            </a:r>
            <a:r>
              <a:rPr lang="en-US" sz="3600">
                <a:latin typeface="Calibri" charset="0"/>
                <a:ea typeface="ＭＳ Ｐゴシック" charset="0"/>
              </a:rPr>
              <a:t> m/s</a:t>
            </a:r>
          </a:p>
          <a:p>
            <a:pPr lvl="2" eaLnBrk="1" hangingPunct="1">
              <a:buFont typeface="Wingdings 2" charset="0"/>
              <a:buNone/>
            </a:pPr>
            <a:r>
              <a:rPr lang="en-US" sz="3600">
                <a:latin typeface="Calibri" charset="0"/>
                <a:ea typeface="ＭＳ Ｐゴシック" charset="0"/>
              </a:rPr>
              <a:t>Or</a:t>
            </a:r>
          </a:p>
          <a:p>
            <a:pPr lvl="2" eaLnBrk="1" hangingPunct="1">
              <a:buFont typeface="Wingdings 2" charset="0"/>
              <a:buNone/>
            </a:pPr>
            <a:r>
              <a:rPr lang="en-US" sz="3600">
                <a:latin typeface="Calibri" charset="0"/>
                <a:ea typeface="ＭＳ Ｐゴシック" charset="0"/>
              </a:rPr>
              <a:t>300,000 Km/s</a:t>
            </a:r>
          </a:p>
        </p:txBody>
      </p:sp>
    </p:spTree>
    <p:extLst>
      <p:ext uri="{BB962C8B-B14F-4D97-AF65-F5344CB8AC3E}">
        <p14:creationId xmlns:p14="http://schemas.microsoft.com/office/powerpoint/2010/main" val="364657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The Electromagnetic Spectrum</a:t>
            </a:r>
          </a:p>
        </p:txBody>
      </p:sp>
      <p:sp>
        <p:nvSpPr>
          <p:cNvPr id="58371" name="Rectangle 3"/>
          <p:cNvSpPr>
            <a:spLocks noGrp="1" noChangeArrowheads="1"/>
          </p:cNvSpPr>
          <p:nvPr>
            <p:ph idx="1"/>
          </p:nvPr>
        </p:nvSpPr>
        <p:spPr>
          <a:xfrm>
            <a:off x="457200" y="1219200"/>
            <a:ext cx="8686800" cy="4525963"/>
          </a:xfrm>
        </p:spPr>
        <p:txBody>
          <a:bodyPr/>
          <a:lstStyle/>
          <a:p>
            <a:pPr eaLnBrk="1" hangingPunct="1"/>
            <a:r>
              <a:rPr lang="en-US" sz="2800" b="1" dirty="0" smtClean="0">
                <a:latin typeface="Calibri" charset="0"/>
                <a:ea typeface="ＭＳ Ｐゴシック" charset="0"/>
                <a:cs typeface="ＭＳ Ｐゴシック" charset="0"/>
              </a:rPr>
              <a:t>________________________ </a:t>
            </a:r>
            <a:r>
              <a:rPr lang="en-US" sz="2800" dirty="0" smtClean="0">
                <a:latin typeface="Calibri" charset="0"/>
                <a:ea typeface="ＭＳ Ｐゴシック" charset="0"/>
                <a:cs typeface="ＭＳ Ｐゴシック" charset="0"/>
              </a:rPr>
              <a:t>are </a:t>
            </a:r>
            <a:r>
              <a:rPr lang="en-US" sz="2800" dirty="0">
                <a:latin typeface="Calibri" charset="0"/>
                <a:ea typeface="ＭＳ Ｐゴシック" charset="0"/>
                <a:cs typeface="ＭＳ Ｐゴシック" charset="0"/>
              </a:rPr>
              <a:t>categorized by how they interact with matter.  This depends on their frequency.  </a:t>
            </a:r>
          </a:p>
          <a:p>
            <a:pPr eaLnBrk="1" hangingPunct="1"/>
            <a:r>
              <a:rPr lang="en-US" sz="2800" dirty="0">
                <a:latin typeface="Calibri" charset="0"/>
                <a:ea typeface="ＭＳ Ｐゴシック" charset="0"/>
                <a:cs typeface="ＭＳ Ｐゴシック" charset="0"/>
              </a:rPr>
              <a:t>The entire range of EM frequencies is the </a:t>
            </a:r>
            <a:r>
              <a:rPr lang="en-US" sz="2800" b="1" dirty="0">
                <a:latin typeface="Calibri" charset="0"/>
                <a:ea typeface="ＭＳ Ｐゴシック" charset="0"/>
                <a:cs typeface="ＭＳ Ｐゴシック" charset="0"/>
              </a:rPr>
              <a:t>Electromagnetic Spectrum.</a:t>
            </a:r>
          </a:p>
        </p:txBody>
      </p:sp>
      <p:pic>
        <p:nvPicPr>
          <p:cNvPr id="58372" name="Picture 4" descr="emspectru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36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8676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629400" y="381000"/>
            <a:ext cx="2133600" cy="1752600"/>
          </a:xfrm>
        </p:spPr>
        <p:txBody>
          <a:bodyPr/>
          <a:lstStyle/>
          <a:p>
            <a:pPr algn="r" eaLnBrk="1" fontAlgn="auto" hangingPunct="1">
              <a:spcAft>
                <a:spcPts val="0"/>
              </a:spcAft>
              <a:defRPr/>
            </a:pPr>
            <a:r>
              <a:rPr lang="en-US">
                <a:solidFill>
                  <a:schemeClr val="tx2">
                    <a:satMod val="200000"/>
                  </a:schemeClr>
                </a:solidFill>
              </a:rPr>
              <a:t>Radio </a:t>
            </a:r>
            <a:br>
              <a:rPr lang="en-US">
                <a:solidFill>
                  <a:schemeClr val="tx2">
                    <a:satMod val="200000"/>
                  </a:schemeClr>
                </a:solidFill>
              </a:rPr>
            </a:br>
            <a:r>
              <a:rPr lang="en-US">
                <a:solidFill>
                  <a:schemeClr val="tx2">
                    <a:satMod val="200000"/>
                  </a:schemeClr>
                </a:solidFill>
              </a:rPr>
              <a:t>Waves</a:t>
            </a:r>
          </a:p>
        </p:txBody>
      </p:sp>
      <p:sp>
        <p:nvSpPr>
          <p:cNvPr id="59395" name="Rectangle 4"/>
          <p:cNvSpPr>
            <a:spLocks noGrp="1" noChangeArrowheads="1"/>
          </p:cNvSpPr>
          <p:nvPr>
            <p:ph type="body" sz="half" idx="1"/>
          </p:nvPr>
        </p:nvSpPr>
        <p:spPr>
          <a:xfrm>
            <a:off x="457200" y="4648200"/>
            <a:ext cx="8686800" cy="2209800"/>
          </a:xfrm>
        </p:spPr>
        <p:txBody>
          <a:bodyPr/>
          <a:lstStyle/>
          <a:p>
            <a:pPr eaLnBrk="1" hangingPunct="1"/>
            <a:r>
              <a:rPr lang="en-US" sz="3200" b="1" dirty="0" smtClean="0">
                <a:latin typeface="Calibri" charset="0"/>
                <a:ea typeface="ＭＳ Ｐゴシック" charset="0"/>
                <a:cs typeface="ＭＳ Ｐゴシック" charset="0"/>
              </a:rPr>
              <a:t>________________</a:t>
            </a:r>
            <a:r>
              <a:rPr lang="en-US" sz="3200" dirty="0" smtClean="0">
                <a:latin typeface="Calibri" charset="0"/>
                <a:ea typeface="ＭＳ Ｐゴシック" charset="0"/>
                <a:cs typeface="ＭＳ Ｐゴシック" charset="0"/>
              </a:rPr>
              <a:t>: </a:t>
            </a:r>
            <a:r>
              <a:rPr lang="en-US" sz="3200" dirty="0">
                <a:latin typeface="Calibri" charset="0"/>
                <a:ea typeface="ＭＳ Ｐゴシック" charset="0"/>
                <a:cs typeface="ＭＳ Ｐゴシック" charset="0"/>
              </a:rPr>
              <a:t>the longest wavelengths (longer than 1mm) and lowest frequency</a:t>
            </a:r>
          </a:p>
          <a:p>
            <a:pPr eaLnBrk="1" hangingPunct="1"/>
            <a:r>
              <a:rPr lang="en-US" sz="3200" dirty="0">
                <a:latin typeface="Calibri" charset="0"/>
                <a:ea typeface="ＭＳ Ｐゴシック" charset="0"/>
                <a:cs typeface="ＭＳ Ｐゴシック" charset="0"/>
              </a:rPr>
              <a:t>They are used in communications, radar, microwaves, MRIs, and TVs  </a:t>
            </a:r>
          </a:p>
        </p:txBody>
      </p:sp>
      <p:pic>
        <p:nvPicPr>
          <p:cNvPr id="59396" name="Picture 6" descr="radiowav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450" r="1450"/>
          <a:stretch>
            <a:fillRect/>
          </a:stretch>
        </p:blipFill>
        <p:spPr>
          <a:xfrm>
            <a:off x="609600" y="533400"/>
            <a:ext cx="6019800" cy="4033838"/>
          </a:xfrm>
        </p:spPr>
      </p:pic>
    </p:spTree>
    <p:extLst>
      <p:ext uri="{BB962C8B-B14F-4D97-AF65-F5344CB8AC3E}">
        <p14:creationId xmlns:p14="http://schemas.microsoft.com/office/powerpoint/2010/main" val="1198532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Microwaves</a:t>
            </a:r>
          </a:p>
        </p:txBody>
      </p:sp>
      <p:sp>
        <p:nvSpPr>
          <p:cNvPr id="60419" name="Rectangle 4"/>
          <p:cNvSpPr>
            <a:spLocks noGrp="1" noChangeArrowheads="1"/>
          </p:cNvSpPr>
          <p:nvPr>
            <p:ph type="body" sz="half" idx="1"/>
          </p:nvPr>
        </p:nvSpPr>
        <p:spPr>
          <a:xfrm>
            <a:off x="457200" y="1600200"/>
            <a:ext cx="3429000" cy="4525963"/>
          </a:xfrm>
        </p:spPr>
        <p:txBody>
          <a:bodyPr/>
          <a:lstStyle/>
          <a:p>
            <a:pPr eaLnBrk="1" hangingPunct="1"/>
            <a:r>
              <a:rPr lang="en-US" sz="2800" b="1" dirty="0" smtClean="0">
                <a:latin typeface="Calibri" charset="0"/>
                <a:ea typeface="ＭＳ Ｐゴシック" charset="0"/>
                <a:cs typeface="ＭＳ Ｐゴシック" charset="0"/>
              </a:rPr>
              <a:t>_____________</a:t>
            </a:r>
            <a:r>
              <a:rPr lang="en-US" sz="2800" dirty="0" smtClean="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are radio waves with wavelengths less than 30 cm but longer than 1mm</a:t>
            </a:r>
          </a:p>
          <a:p>
            <a:pPr eaLnBrk="1" hangingPunct="1"/>
            <a:r>
              <a:rPr lang="en-US" sz="2800" dirty="0">
                <a:latin typeface="Calibri" charset="0"/>
                <a:ea typeface="ＭＳ Ｐゴシック" charset="0"/>
                <a:cs typeface="ＭＳ Ｐゴシック" charset="0"/>
              </a:rPr>
              <a:t>Cell phones and satellites use microwaves</a:t>
            </a:r>
          </a:p>
        </p:txBody>
      </p:sp>
      <p:pic>
        <p:nvPicPr>
          <p:cNvPr id="60420" name="Picture 6" descr="microwaveov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392238"/>
            <a:ext cx="4648200" cy="2163762"/>
          </a:xfrm>
        </p:spPr>
      </p:pic>
    </p:spTree>
    <p:extLst>
      <p:ext uri="{BB962C8B-B14F-4D97-AF65-F5344CB8AC3E}">
        <p14:creationId xmlns:p14="http://schemas.microsoft.com/office/powerpoint/2010/main" val="226574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a:solidFill>
                  <a:schemeClr val="tx2">
                    <a:satMod val="200000"/>
                  </a:schemeClr>
                </a:solidFill>
              </a:rPr>
              <a:t>Infrared Waves</a:t>
            </a:r>
          </a:p>
        </p:txBody>
      </p:sp>
      <p:sp>
        <p:nvSpPr>
          <p:cNvPr id="61443" name="Rectangle 3"/>
          <p:cNvSpPr>
            <a:spLocks noGrp="1" noChangeArrowheads="1"/>
          </p:cNvSpPr>
          <p:nvPr>
            <p:ph type="body" sz="half" idx="1"/>
          </p:nvPr>
        </p:nvSpPr>
        <p:spPr>
          <a:xfrm>
            <a:off x="457200" y="1600200"/>
            <a:ext cx="4267200" cy="4525963"/>
          </a:xfrm>
        </p:spPr>
        <p:txBody>
          <a:bodyPr/>
          <a:lstStyle/>
          <a:p>
            <a:pPr>
              <a:lnSpc>
                <a:spcPct val="90000"/>
              </a:lnSpc>
            </a:pPr>
            <a:r>
              <a:rPr lang="en-US" sz="3200" b="1" dirty="0" smtClean="0">
                <a:latin typeface="Calibri" charset="0"/>
                <a:ea typeface="ＭＳ Ｐゴシック" charset="0"/>
                <a:cs typeface="ＭＳ Ｐゴシック" charset="0"/>
              </a:rPr>
              <a:t>________________</a:t>
            </a:r>
            <a:r>
              <a:rPr lang="en-US" sz="3200" dirty="0" smtClean="0">
                <a:latin typeface="Calibri" charset="0"/>
                <a:ea typeface="ＭＳ Ｐゴシック" charset="0"/>
                <a:cs typeface="ＭＳ Ｐゴシック" charset="0"/>
              </a:rPr>
              <a:t> </a:t>
            </a:r>
            <a:r>
              <a:rPr lang="en-US" sz="3200" dirty="0">
                <a:latin typeface="Calibri" charset="0"/>
                <a:ea typeface="ＭＳ Ｐゴシック" charset="0"/>
                <a:cs typeface="ＭＳ Ｐゴシック" charset="0"/>
              </a:rPr>
              <a:t>have wavelengths between 1mm and 750 billionths of a meter</a:t>
            </a:r>
          </a:p>
          <a:p>
            <a:pPr>
              <a:lnSpc>
                <a:spcPct val="90000"/>
              </a:lnSpc>
            </a:pPr>
            <a:r>
              <a:rPr lang="en-US" sz="3200" dirty="0">
                <a:latin typeface="Calibri" charset="0"/>
                <a:ea typeface="ＭＳ Ｐゴシック" charset="0"/>
                <a:cs typeface="ＭＳ Ｐゴシック" charset="0"/>
              </a:rPr>
              <a:t>Thermal energy travels in infrared waves</a:t>
            </a:r>
          </a:p>
        </p:txBody>
      </p:sp>
      <p:pic>
        <p:nvPicPr>
          <p:cNvPr id="61444" name="Picture 4" descr="therm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143000"/>
            <a:ext cx="3733800" cy="3589338"/>
          </a:xfrm>
        </p:spPr>
      </p:pic>
      <p:pic>
        <p:nvPicPr>
          <p:cNvPr id="61445" name="Picture 5" descr="irrem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514600" cy="166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Rectangle 6"/>
          <p:cNvSpPr>
            <a:spLocks noChangeArrowheads="1"/>
          </p:cNvSpPr>
          <p:nvPr/>
        </p:nvSpPr>
        <p:spPr bwMode="auto">
          <a:xfrm>
            <a:off x="3505200" y="4953000"/>
            <a:ext cx="541020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20000"/>
              </a:spcBef>
              <a:buFontTx/>
              <a:buChar char="•"/>
            </a:pPr>
            <a:r>
              <a:rPr lang="en-US" sz="3200"/>
              <a:t>  Remote controls and </a:t>
            </a:r>
          </a:p>
          <a:p>
            <a:pPr>
              <a:lnSpc>
                <a:spcPct val="90000"/>
              </a:lnSpc>
              <a:spcBef>
                <a:spcPct val="20000"/>
              </a:spcBef>
            </a:pPr>
            <a:r>
              <a:rPr lang="en-US" sz="3200"/>
              <a:t>   CD-ROM drives also use </a:t>
            </a:r>
          </a:p>
          <a:p>
            <a:pPr>
              <a:lnSpc>
                <a:spcPct val="90000"/>
              </a:lnSpc>
              <a:spcBef>
                <a:spcPct val="20000"/>
              </a:spcBef>
            </a:pPr>
            <a:r>
              <a:rPr lang="en-US" sz="3200"/>
              <a:t>   infrared waves</a:t>
            </a:r>
          </a:p>
        </p:txBody>
      </p:sp>
    </p:spTree>
    <p:extLst>
      <p:ext uri="{BB962C8B-B14F-4D97-AF65-F5344CB8AC3E}">
        <p14:creationId xmlns:p14="http://schemas.microsoft.com/office/powerpoint/2010/main" val="1908432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a:solidFill>
                  <a:schemeClr val="tx2">
                    <a:satMod val="200000"/>
                  </a:schemeClr>
                </a:solidFill>
              </a:rPr>
              <a:t>Visible Light</a:t>
            </a:r>
          </a:p>
        </p:txBody>
      </p:sp>
      <p:sp>
        <p:nvSpPr>
          <p:cNvPr id="62467" name="Rectangle 4"/>
          <p:cNvSpPr>
            <a:spLocks noGrp="1" noChangeArrowheads="1"/>
          </p:cNvSpPr>
          <p:nvPr>
            <p:ph type="body" sz="half" idx="1"/>
          </p:nvPr>
        </p:nvSpPr>
        <p:spPr>
          <a:xfrm>
            <a:off x="457200" y="1143000"/>
            <a:ext cx="8382000" cy="4525963"/>
          </a:xfrm>
        </p:spPr>
        <p:txBody>
          <a:bodyPr/>
          <a:lstStyle/>
          <a:p>
            <a:r>
              <a:rPr lang="en-US" sz="3200" b="1" dirty="0" smtClean="0">
                <a:latin typeface="Calibri" charset="0"/>
                <a:ea typeface="ＭＳ Ｐゴシック" charset="0"/>
                <a:cs typeface="ＭＳ Ｐゴシック" charset="0"/>
              </a:rPr>
              <a:t>______________ </a:t>
            </a:r>
            <a:r>
              <a:rPr lang="en-US" sz="3200" dirty="0" smtClean="0">
                <a:latin typeface="Calibri" charset="0"/>
                <a:ea typeface="ＭＳ Ｐゴシック" charset="0"/>
                <a:cs typeface="ＭＳ Ｐゴシック" charset="0"/>
              </a:rPr>
              <a:t>has </a:t>
            </a:r>
            <a:r>
              <a:rPr lang="en-US" sz="3200" dirty="0">
                <a:latin typeface="Calibri" charset="0"/>
                <a:ea typeface="ＭＳ Ｐゴシック" charset="0"/>
                <a:cs typeface="ＭＳ Ｐゴシック" charset="0"/>
              </a:rPr>
              <a:t>wavelengths ranging from 750 billionths to 400 billionths of a meter</a:t>
            </a:r>
          </a:p>
          <a:p>
            <a:r>
              <a:rPr lang="en-US" sz="3200" dirty="0">
                <a:latin typeface="Calibri" charset="0"/>
                <a:ea typeface="ＭＳ Ｐゴシック" charset="0"/>
                <a:cs typeface="ＭＳ Ｐゴシック" charset="0"/>
              </a:rPr>
              <a:t>The spectrum of visible light ranges from red (longest </a:t>
            </a:r>
            <a:r>
              <a:rPr lang="en-US" sz="3200" dirty="0">
                <a:latin typeface="Calibri" charset="0"/>
                <a:ea typeface="ＭＳ Ｐゴシック" charset="0"/>
                <a:cs typeface="ＭＳ Ｐゴシック" charset="0"/>
                <a:sym typeface="Symbol" charset="0"/>
              </a:rPr>
              <a:t>) to violet (shortest )</a:t>
            </a:r>
          </a:p>
        </p:txBody>
      </p:sp>
      <p:pic>
        <p:nvPicPr>
          <p:cNvPr id="62468" name="Picture 6" descr="pris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3886200"/>
            <a:ext cx="8763000" cy="2379663"/>
          </a:xfrm>
        </p:spPr>
      </p:pic>
    </p:spTree>
    <p:extLst>
      <p:ext uri="{BB962C8B-B14F-4D97-AF65-F5344CB8AC3E}">
        <p14:creationId xmlns:p14="http://schemas.microsoft.com/office/powerpoint/2010/main" val="111027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WAVE SPEED</a:t>
            </a:r>
          </a:p>
        </p:txBody>
      </p:sp>
      <p:sp>
        <p:nvSpPr>
          <p:cNvPr id="18435" name="Content Placeholder 2"/>
          <p:cNvSpPr>
            <a:spLocks noGrp="1"/>
          </p:cNvSpPr>
          <p:nvPr>
            <p:ph sz="quarter" idx="1"/>
          </p:nvPr>
        </p:nvSpPr>
        <p:spPr>
          <a:xfrm>
            <a:off x="457200" y="1600200"/>
            <a:ext cx="7467600" cy="4873625"/>
          </a:xfrm>
        </p:spPr>
        <p:txBody>
          <a:bodyPr/>
          <a:lstStyle/>
          <a:p>
            <a:pPr eaLnBrk="1" hangingPunct="1"/>
            <a:r>
              <a:rPr lang="en-US" sz="2800" dirty="0" smtClean="0">
                <a:latin typeface="Calibri" charset="0"/>
                <a:ea typeface="ＭＳ Ｐゴシック" charset="0"/>
                <a:cs typeface="ＭＳ Ｐゴシック" charset="0"/>
              </a:rPr>
              <a:t>The __________ of </a:t>
            </a:r>
            <a:r>
              <a:rPr lang="en-US" sz="2800" dirty="0">
                <a:latin typeface="Calibri" charset="0"/>
                <a:ea typeface="ＭＳ Ｐゴシック" charset="0"/>
                <a:cs typeface="ＭＳ Ｐゴシック" charset="0"/>
              </a:rPr>
              <a:t>a wave is the distance traveled by a given point on a wave (like a crest) in a given interval of time</a:t>
            </a:r>
          </a:p>
          <a:p>
            <a:pPr eaLnBrk="1" hangingPunct="1"/>
            <a:r>
              <a:rPr lang="en-US" sz="2800" dirty="0">
                <a:latin typeface="Calibri" charset="0"/>
                <a:ea typeface="ＭＳ Ｐゴシック" charset="0"/>
                <a:cs typeface="ＭＳ Ｐゴシック" charset="0"/>
              </a:rPr>
              <a:t>v = </a:t>
            </a:r>
            <a:r>
              <a:rPr lang="en-US" sz="2800" dirty="0" smtClean="0">
                <a:latin typeface="Calibri" charset="0"/>
                <a:ea typeface="ＭＳ Ｐゴシック" charset="0"/>
                <a:cs typeface="ＭＳ Ｐゴシック" charset="0"/>
              </a:rPr>
              <a:t>______</a:t>
            </a:r>
            <a:endParaRPr lang="en-US" sz="2800" dirty="0">
              <a:latin typeface="Calibri" charset="0"/>
              <a:ea typeface="ＭＳ Ｐゴシック" charset="0"/>
              <a:cs typeface="ＭＳ Ｐゴシック" charset="0"/>
            </a:endParaRPr>
          </a:p>
          <a:p>
            <a:pPr lvl="1" eaLnBrk="1" hangingPunct="1"/>
            <a:r>
              <a:rPr lang="en-US" sz="2500" dirty="0">
                <a:latin typeface="Calibri" charset="0"/>
                <a:ea typeface="ＭＳ Ｐゴシック" charset="0"/>
              </a:rPr>
              <a:t>v: wave speed/velocity (m/s)</a:t>
            </a:r>
          </a:p>
          <a:p>
            <a:pPr lvl="1" eaLnBrk="1" hangingPunct="1"/>
            <a:r>
              <a:rPr lang="en-US" sz="2500" dirty="0">
                <a:latin typeface="Calibri" charset="0"/>
                <a:ea typeface="ＭＳ Ｐゴシック" charset="0"/>
              </a:rPr>
              <a:t>d: distance (m)</a:t>
            </a:r>
          </a:p>
          <a:p>
            <a:pPr lvl="1" eaLnBrk="1" hangingPunct="1"/>
            <a:r>
              <a:rPr lang="en-US" sz="2500" dirty="0">
                <a:latin typeface="Calibri" charset="0"/>
                <a:ea typeface="ＭＳ Ｐゴシック" charset="0"/>
              </a:rPr>
              <a:t>t: time (s)</a:t>
            </a:r>
          </a:p>
          <a:p>
            <a:pPr eaLnBrk="1" hangingPunct="1"/>
            <a:r>
              <a:rPr lang="en-US" sz="2800" dirty="0">
                <a:latin typeface="Calibri" charset="0"/>
                <a:ea typeface="ＭＳ Ｐゴシック" charset="0"/>
                <a:cs typeface="ＭＳ Ｐゴシック" charset="0"/>
              </a:rPr>
              <a:t>v = </a:t>
            </a:r>
            <a:r>
              <a:rPr lang="en-US" sz="2800" dirty="0" smtClean="0">
                <a:latin typeface="Calibri" charset="0"/>
                <a:ea typeface="ＭＳ Ｐゴシック" charset="0"/>
                <a:cs typeface="ＭＳ Ｐゴシック" charset="0"/>
                <a:sym typeface="Symbol" charset="0"/>
              </a:rPr>
              <a:t>______</a:t>
            </a:r>
            <a:endParaRPr lang="en-US" sz="2800" i="1" dirty="0">
              <a:latin typeface="Calibri" charset="0"/>
              <a:ea typeface="ＭＳ Ｐゴシック" charset="0"/>
              <a:cs typeface="ＭＳ Ｐゴシック" charset="0"/>
              <a:sym typeface="Symbol" charset="0"/>
            </a:endParaRPr>
          </a:p>
          <a:p>
            <a:pPr lvl="1" eaLnBrk="1" hangingPunct="1"/>
            <a:r>
              <a:rPr lang="en-US" sz="2500" dirty="0">
                <a:latin typeface="Calibri" charset="0"/>
                <a:ea typeface="ＭＳ Ｐゴシック" charset="0"/>
                <a:sym typeface="Symbol" charset="0"/>
              </a:rPr>
              <a:t>: wavelength (m)</a:t>
            </a:r>
          </a:p>
          <a:p>
            <a:pPr lvl="1" eaLnBrk="1" hangingPunct="1"/>
            <a:r>
              <a:rPr lang="en-US" sz="2500" i="1" dirty="0">
                <a:latin typeface="Calibri" charset="0"/>
                <a:ea typeface="ＭＳ Ｐゴシック" charset="0"/>
                <a:sym typeface="Symbol" charset="0"/>
              </a:rPr>
              <a:t>f</a:t>
            </a:r>
            <a:r>
              <a:rPr lang="en-US" sz="2500" dirty="0">
                <a:latin typeface="Calibri" charset="0"/>
                <a:ea typeface="ＭＳ Ｐゴシック" charset="0"/>
                <a:sym typeface="Symbol" charset="0"/>
              </a:rPr>
              <a:t>: frequency (Hz = 1/s)</a:t>
            </a:r>
            <a:endParaRPr lang="en-US" sz="2500" i="1" dirty="0">
              <a:latin typeface="Calibri" charset="0"/>
              <a:ea typeface="ＭＳ Ｐゴシック" charset="0"/>
            </a:endParaRPr>
          </a:p>
        </p:txBody>
      </p:sp>
      <p:pic>
        <p:nvPicPr>
          <p:cNvPr id="18436" name="Picture 3" descr="reflectio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71800"/>
            <a:ext cx="3022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1148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a:solidFill>
                  <a:schemeClr val="tx2">
                    <a:satMod val="200000"/>
                  </a:schemeClr>
                </a:solidFill>
              </a:rPr>
              <a:t>Visible Light</a:t>
            </a:r>
          </a:p>
        </p:txBody>
      </p:sp>
      <p:pic>
        <p:nvPicPr>
          <p:cNvPr id="63491" name="Picture 4" descr="emspectrum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371600"/>
            <a:ext cx="8458200" cy="4244975"/>
          </a:xfrm>
        </p:spPr>
      </p:pic>
      <p:sp>
        <p:nvSpPr>
          <p:cNvPr id="63492" name="Text Box 6"/>
          <p:cNvSpPr txBox="1">
            <a:spLocks noChangeArrowheads="1"/>
          </p:cNvSpPr>
          <p:nvPr/>
        </p:nvSpPr>
        <p:spPr bwMode="auto">
          <a:xfrm>
            <a:off x="3352800" y="5715000"/>
            <a:ext cx="2819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t>(ROYGBIV)</a:t>
            </a:r>
          </a:p>
        </p:txBody>
      </p:sp>
    </p:spTree>
    <p:extLst>
      <p:ext uri="{BB962C8B-B14F-4D97-AF65-F5344CB8AC3E}">
        <p14:creationId xmlns:p14="http://schemas.microsoft.com/office/powerpoint/2010/main" val="613775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a:solidFill>
                  <a:schemeClr val="tx2">
                    <a:satMod val="200000"/>
                  </a:schemeClr>
                </a:solidFill>
              </a:rPr>
              <a:t>Ultraviolet Waves</a:t>
            </a:r>
          </a:p>
        </p:txBody>
      </p:sp>
      <p:sp>
        <p:nvSpPr>
          <p:cNvPr id="64515" name="Rectangle 4"/>
          <p:cNvSpPr>
            <a:spLocks noGrp="1" noChangeArrowheads="1"/>
          </p:cNvSpPr>
          <p:nvPr>
            <p:ph type="body" sz="half" idx="1"/>
          </p:nvPr>
        </p:nvSpPr>
        <p:spPr/>
        <p:txBody>
          <a:bodyPr/>
          <a:lstStyle/>
          <a:p>
            <a:pPr marL="419100" indent="-382588">
              <a:lnSpc>
                <a:spcPct val="90000"/>
              </a:lnSpc>
              <a:buFont typeface="Wingdings 2" charset="0"/>
              <a:buChar char=""/>
            </a:pPr>
            <a:r>
              <a:rPr lang="en-US" b="1" dirty="0" smtClean="0">
                <a:latin typeface="Calibri" charset="0"/>
                <a:ea typeface="ＭＳ Ｐゴシック" charset="0"/>
                <a:cs typeface="ＭＳ Ｐゴシック" charset="0"/>
              </a:rPr>
              <a:t>______________</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or UV waves, have wavelengths of 400 billionths to 10 billionths of a meter</a:t>
            </a:r>
          </a:p>
          <a:p>
            <a:pPr marL="419100" indent="-382588">
              <a:lnSpc>
                <a:spcPct val="90000"/>
              </a:lnSpc>
              <a:buFont typeface="Wingdings 2" charset="0"/>
              <a:buChar char=""/>
            </a:pPr>
            <a:r>
              <a:rPr lang="en-US" dirty="0">
                <a:latin typeface="Calibri" charset="0"/>
                <a:ea typeface="ＭＳ Ｐゴシック" charset="0"/>
                <a:cs typeface="ＭＳ Ｐゴシック" charset="0"/>
              </a:rPr>
              <a:t>UV waves can cause skin damage such as sunburn, wrinkling, and cancer</a:t>
            </a:r>
          </a:p>
        </p:txBody>
      </p:sp>
      <p:pic>
        <p:nvPicPr>
          <p:cNvPr id="64516" name="Picture 6" descr="uv wav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169988"/>
            <a:ext cx="3848100" cy="5688012"/>
          </a:xfrm>
        </p:spPr>
      </p:pic>
    </p:spTree>
    <p:extLst>
      <p:ext uri="{BB962C8B-B14F-4D97-AF65-F5344CB8AC3E}">
        <p14:creationId xmlns:p14="http://schemas.microsoft.com/office/powerpoint/2010/main" val="1383891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457200" y="274638"/>
            <a:ext cx="8229600" cy="1143000"/>
          </a:xfrm>
        </p:spPr>
        <p:txBody>
          <a:bodyPr/>
          <a:lstStyle/>
          <a:p>
            <a:pPr fontAlgn="auto">
              <a:spcAft>
                <a:spcPts val="0"/>
              </a:spcAft>
              <a:defRPr/>
            </a:pPr>
            <a:r>
              <a:rPr lang="en-US">
                <a:solidFill>
                  <a:schemeClr val="tx2">
                    <a:satMod val="200000"/>
                  </a:schemeClr>
                </a:solidFill>
              </a:rPr>
              <a:t>Ultraviolet Light</a:t>
            </a:r>
          </a:p>
        </p:txBody>
      </p:sp>
      <p:sp>
        <p:nvSpPr>
          <p:cNvPr id="65539" name="Rectangle 5"/>
          <p:cNvSpPr>
            <a:spLocks noGrp="1" noChangeArrowheads="1"/>
          </p:cNvSpPr>
          <p:nvPr>
            <p:ph type="body" sz="half" idx="4294967295"/>
          </p:nvPr>
        </p:nvSpPr>
        <p:spPr>
          <a:xfrm>
            <a:off x="457200" y="1600200"/>
            <a:ext cx="5791200" cy="4525963"/>
          </a:xfrm>
        </p:spPr>
        <p:txBody>
          <a:bodyPr/>
          <a:lstStyle/>
          <a:p>
            <a:r>
              <a:rPr lang="en-US" sz="3200">
                <a:latin typeface="Calibri" charset="0"/>
                <a:ea typeface="ＭＳ Ｐゴシック" charset="0"/>
                <a:cs typeface="ＭＳ Ｐゴシック" charset="0"/>
              </a:rPr>
              <a:t>UV light enables your body to make vitamin D</a:t>
            </a:r>
          </a:p>
          <a:p>
            <a:r>
              <a:rPr lang="en-US" sz="3200">
                <a:latin typeface="Calibri" charset="0"/>
                <a:ea typeface="ＭＳ Ｐゴシック" charset="0"/>
                <a:cs typeface="ＭＳ Ｐゴシック" charset="0"/>
              </a:rPr>
              <a:t>UV waves can kill bacteria by damaging its DNA</a:t>
            </a:r>
          </a:p>
        </p:txBody>
      </p:sp>
      <p:pic>
        <p:nvPicPr>
          <p:cNvPr id="65540" name="Picture 7" descr="uvsun"/>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400800" y="1080911"/>
            <a:ext cx="2185988" cy="2185988"/>
          </a:xfrm>
        </p:spPr>
      </p:pic>
      <p:pic>
        <p:nvPicPr>
          <p:cNvPr id="65541" name="Picture 9" descr="uvdn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9600" y="4214813"/>
            <a:ext cx="4419600" cy="2371725"/>
          </a:xfrm>
        </p:spPr>
      </p:pic>
    </p:spTree>
    <p:extLst>
      <p:ext uri="{BB962C8B-B14F-4D97-AF65-F5344CB8AC3E}">
        <p14:creationId xmlns:p14="http://schemas.microsoft.com/office/powerpoint/2010/main" val="1934076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a:solidFill>
                  <a:schemeClr val="tx2">
                    <a:satMod val="200000"/>
                  </a:schemeClr>
                </a:solidFill>
              </a:rPr>
              <a:t>X-Rays</a:t>
            </a:r>
          </a:p>
        </p:txBody>
      </p:sp>
      <p:sp>
        <p:nvSpPr>
          <p:cNvPr id="66563" name="Rectangle 4"/>
          <p:cNvSpPr>
            <a:spLocks noGrp="1" noChangeArrowheads="1"/>
          </p:cNvSpPr>
          <p:nvPr>
            <p:ph type="body" sz="half" idx="1"/>
          </p:nvPr>
        </p:nvSpPr>
        <p:spPr>
          <a:xfrm>
            <a:off x="457200" y="1371600"/>
            <a:ext cx="5410200" cy="4525963"/>
          </a:xfrm>
        </p:spPr>
        <p:txBody>
          <a:bodyPr/>
          <a:lstStyle/>
          <a:p>
            <a:r>
              <a:rPr lang="en-US" sz="3200" b="1" dirty="0" smtClean="0">
                <a:latin typeface="Calibri" charset="0"/>
                <a:ea typeface="ＭＳ Ｐゴシック" charset="0"/>
                <a:cs typeface="ＭＳ Ｐゴシック" charset="0"/>
              </a:rPr>
              <a:t>___________</a:t>
            </a:r>
            <a:r>
              <a:rPr lang="en-US" sz="3200" dirty="0" smtClean="0">
                <a:latin typeface="Calibri" charset="0"/>
                <a:ea typeface="ＭＳ Ｐゴシック" charset="0"/>
                <a:cs typeface="ＭＳ Ｐゴシック" charset="0"/>
              </a:rPr>
              <a:t>have </a:t>
            </a:r>
            <a:r>
              <a:rPr lang="en-US" sz="3200" dirty="0">
                <a:latin typeface="Calibri" charset="0"/>
                <a:ea typeface="ＭＳ Ｐゴシック" charset="0"/>
                <a:cs typeface="ＭＳ Ｐゴシック" charset="0"/>
              </a:rPr>
              <a:t>wavelengths between ten billionths of a meter and ten trillionths of a meter</a:t>
            </a:r>
          </a:p>
          <a:p>
            <a:r>
              <a:rPr lang="en-US" sz="3200" dirty="0">
                <a:latin typeface="Calibri" charset="0"/>
                <a:ea typeface="ＭＳ Ｐゴシック" charset="0"/>
                <a:cs typeface="ＭＳ Ｐゴシック" charset="0"/>
              </a:rPr>
              <a:t>X rays are commonly used by doctors </a:t>
            </a:r>
          </a:p>
          <a:p>
            <a:pPr>
              <a:buFont typeface="Wingdings" charset="0"/>
              <a:buNone/>
            </a:pPr>
            <a:r>
              <a:rPr lang="en-US" sz="3200" dirty="0">
                <a:latin typeface="Calibri" charset="0"/>
                <a:ea typeface="ＭＳ Ｐゴシック" charset="0"/>
                <a:cs typeface="ＭＳ Ｐゴシック" charset="0"/>
              </a:rPr>
              <a:t>    and dentists</a:t>
            </a:r>
          </a:p>
        </p:txBody>
      </p:sp>
      <p:pic>
        <p:nvPicPr>
          <p:cNvPr id="66564" name="Picture 6" descr="xra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69038" y="304800"/>
            <a:ext cx="2874962" cy="4191000"/>
          </a:xfrm>
        </p:spPr>
      </p:pic>
      <p:pic>
        <p:nvPicPr>
          <p:cNvPr id="66565" name="Picture 8" descr="xray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26670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258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lstStyle/>
          <a:p>
            <a:pPr fontAlgn="auto">
              <a:spcAft>
                <a:spcPts val="0"/>
              </a:spcAft>
              <a:defRPr/>
            </a:pPr>
            <a:r>
              <a:rPr lang="en-US" dirty="0">
                <a:solidFill>
                  <a:schemeClr val="tx2">
                    <a:satMod val="200000"/>
                  </a:schemeClr>
                </a:solidFill>
              </a:rPr>
              <a:t>Gamma Rays</a:t>
            </a:r>
          </a:p>
        </p:txBody>
      </p:sp>
      <p:sp>
        <p:nvSpPr>
          <p:cNvPr id="67587" name="Rectangle 4"/>
          <p:cNvSpPr>
            <a:spLocks noGrp="1" noChangeArrowheads="1"/>
          </p:cNvSpPr>
          <p:nvPr>
            <p:ph type="body" sz="half" idx="1"/>
          </p:nvPr>
        </p:nvSpPr>
        <p:spPr>
          <a:xfrm>
            <a:off x="381000" y="4343400"/>
            <a:ext cx="8534400" cy="2514600"/>
          </a:xfrm>
        </p:spPr>
        <p:txBody>
          <a:bodyPr/>
          <a:lstStyle/>
          <a:p>
            <a:r>
              <a:rPr lang="en-US" sz="3200" b="1" smtClean="0">
                <a:latin typeface="Calibri" charset="0"/>
                <a:ea typeface="ＭＳ Ｐゴシック" charset="0"/>
                <a:cs typeface="ＭＳ Ｐゴシック" charset="0"/>
              </a:rPr>
              <a:t>_____________</a:t>
            </a:r>
            <a:r>
              <a:rPr lang="en-US" sz="3200" smtClean="0">
                <a:latin typeface="Calibri" charset="0"/>
                <a:ea typeface="ＭＳ Ｐゴシック" charset="0"/>
                <a:cs typeface="ＭＳ Ｐゴシック" charset="0"/>
              </a:rPr>
              <a:t>have </a:t>
            </a:r>
            <a:r>
              <a:rPr lang="en-US" sz="3200" dirty="0">
                <a:latin typeface="Calibri" charset="0"/>
                <a:ea typeface="ＭＳ Ｐゴシック" charset="0"/>
                <a:cs typeface="ＭＳ Ｐゴシック" charset="0"/>
              </a:rPr>
              <a:t>wavelengths shorter than 10 trillionths of a meter</a:t>
            </a:r>
          </a:p>
          <a:p>
            <a:r>
              <a:rPr lang="en-US" sz="3200" dirty="0">
                <a:latin typeface="Calibri" charset="0"/>
                <a:ea typeface="ＭＳ Ｐゴシック" charset="0"/>
                <a:cs typeface="ＭＳ Ｐゴシック" charset="0"/>
              </a:rPr>
              <a:t>Gamma rays are produced by radioactive decay or other subatomic processes</a:t>
            </a:r>
          </a:p>
        </p:txBody>
      </p:sp>
      <p:pic>
        <p:nvPicPr>
          <p:cNvPr id="67588" name="Picture 6" descr="gammauniver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95600" y="914400"/>
            <a:ext cx="5654675" cy="3429000"/>
          </a:xfrm>
        </p:spPr>
      </p:pic>
    </p:spTree>
    <p:extLst>
      <p:ext uri="{BB962C8B-B14F-4D97-AF65-F5344CB8AC3E}">
        <p14:creationId xmlns:p14="http://schemas.microsoft.com/office/powerpoint/2010/main" val="195996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SOUND SPEED</a:t>
            </a:r>
          </a:p>
        </p:txBody>
      </p:sp>
      <p:pic>
        <p:nvPicPr>
          <p:cNvPr id="19459" name="Picture 2" descr="http://rds.yahoo.com/_ylt=A0WTefiVAmFJv04ASSejzbkF/SIG=13bh0idbc/EXP=1231180821/**http%3A/www.geophys.washington.edu/Surface/Atmospheric/lightning/old_stuff/lightning.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6100" y="1600200"/>
            <a:ext cx="3479800" cy="4572000"/>
          </a:xfrm>
          <a:noFill/>
        </p:spPr>
      </p:pic>
      <p:sp>
        <p:nvSpPr>
          <p:cNvPr id="19460" name="Content Placeholder 3"/>
          <p:cNvSpPr>
            <a:spLocks noGrp="1"/>
          </p:cNvSpPr>
          <p:nvPr>
            <p:ph sz="quarter" idx="2"/>
          </p:nvPr>
        </p:nvSpPr>
        <p:spPr>
          <a:xfrm>
            <a:off x="4270375" y="1600200"/>
            <a:ext cx="3657600" cy="4572000"/>
          </a:xfrm>
        </p:spPr>
        <p:txBody>
          <a:bodyPr/>
          <a:lstStyle/>
          <a:p>
            <a:pPr eaLnBrk="1" hangingPunct="1">
              <a:buFont typeface="Wingdings" charset="0"/>
              <a:buNone/>
            </a:pPr>
            <a:r>
              <a:rPr lang="en-US" dirty="0">
                <a:latin typeface="Calibri" charset="0"/>
                <a:ea typeface="ＭＳ Ｐゴシック" charset="0"/>
                <a:cs typeface="ＭＳ Ｐゴシック" charset="0"/>
              </a:rPr>
              <a:t>1</a:t>
            </a:r>
            <a:r>
              <a:rPr lang="en-US" dirty="0" smtClean="0">
                <a:latin typeface="Calibri" charset="0"/>
                <a:ea typeface="ＭＳ Ｐゴシック" charset="0"/>
                <a:cs typeface="ＭＳ Ｐゴシック" charset="0"/>
              </a:rPr>
              <a:t>.__________ travels </a:t>
            </a:r>
            <a:r>
              <a:rPr lang="en-US" dirty="0">
                <a:latin typeface="Calibri" charset="0"/>
                <a:ea typeface="ＭＳ Ｐゴシック" charset="0"/>
                <a:cs typeface="ＭＳ Ｐゴシック" charset="0"/>
              </a:rPr>
              <a:t>at approximately 340 m/s, and light travels at 3 x 10</a:t>
            </a:r>
            <a:r>
              <a:rPr lang="en-US" baseline="30000" dirty="0">
                <a:latin typeface="Calibri" charset="0"/>
                <a:ea typeface="ＭＳ Ｐゴシック" charset="0"/>
                <a:cs typeface="ＭＳ Ｐゴシック" charset="0"/>
              </a:rPr>
              <a:t>8</a:t>
            </a:r>
            <a:r>
              <a:rPr lang="en-US" dirty="0">
                <a:latin typeface="Calibri" charset="0"/>
                <a:ea typeface="ＭＳ Ｐゴシック" charset="0"/>
                <a:cs typeface="ＭＳ Ｐゴシック" charset="0"/>
              </a:rPr>
              <a:t> m/s.  How far away is a lightning strike if the sound of the thunder arrives at a location 2.0 seconds after the lightning is seen?</a:t>
            </a:r>
          </a:p>
        </p:txBody>
      </p:sp>
    </p:spTree>
    <p:extLst>
      <p:ext uri="{BB962C8B-B14F-4D97-AF65-F5344CB8AC3E}">
        <p14:creationId xmlns:p14="http://schemas.microsoft.com/office/powerpoint/2010/main" val="25284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0"/>
            <a:ext cx="9144000" cy="2209800"/>
          </a:xfrm>
        </p:spPr>
        <p:txBody>
          <a:bodyPr/>
          <a:lstStyle/>
          <a:p>
            <a:pPr eaLnBrk="1" hangingPunct="1">
              <a:buFont typeface="Wingdings" charset="0"/>
              <a:buChar char="Ø"/>
            </a:pPr>
            <a:r>
              <a:rPr lang="en-US" sz="2800" b="1">
                <a:latin typeface="Calibri" charset="0"/>
                <a:ea typeface="ＭＳ Ｐゴシック" charset="0"/>
                <a:cs typeface="ＭＳ Ｐゴシック" charset="0"/>
              </a:rPr>
              <a:t>Problem:</a:t>
            </a:r>
            <a:r>
              <a:rPr lang="en-US" sz="2800">
                <a:latin typeface="Calibri" charset="0"/>
                <a:ea typeface="ＭＳ Ｐゴシック" charset="0"/>
                <a:cs typeface="ＭＳ Ｐゴシック" charset="0"/>
              </a:rPr>
              <a:t> Sound travels at approximately 340 m/s, and light travels at 3.0 x 10</a:t>
            </a:r>
            <a:r>
              <a:rPr lang="en-US" sz="2800" baseline="30000">
                <a:latin typeface="Calibri" charset="0"/>
                <a:ea typeface="ＭＳ Ｐゴシック" charset="0"/>
                <a:cs typeface="ＭＳ Ｐゴシック" charset="0"/>
              </a:rPr>
              <a:t>8</a:t>
            </a:r>
            <a:r>
              <a:rPr lang="en-US" sz="2800">
                <a:latin typeface="Calibri" charset="0"/>
                <a:ea typeface="ＭＳ Ｐゴシック" charset="0"/>
                <a:cs typeface="ＭＳ Ｐゴシック" charset="0"/>
              </a:rPr>
              <a:t> m/s. How far away is a lightning strike if the sound of the thunder arrives at a location 2.0 seconds after the lightning is seen?</a:t>
            </a:r>
          </a:p>
        </p:txBody>
      </p:sp>
    </p:spTree>
    <p:extLst>
      <p:ext uri="{BB962C8B-B14F-4D97-AF65-F5344CB8AC3E}">
        <p14:creationId xmlns:p14="http://schemas.microsoft.com/office/powerpoint/2010/main" val="503005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FREQUENCY &amp; PERIOD</a:t>
            </a:r>
          </a:p>
        </p:txBody>
      </p:sp>
      <p:sp>
        <p:nvSpPr>
          <p:cNvPr id="22531" name="Content Placeholder 2"/>
          <p:cNvSpPr>
            <a:spLocks noGrp="1"/>
          </p:cNvSpPr>
          <p:nvPr>
            <p:ph sz="quarter" idx="1"/>
          </p:nvPr>
        </p:nvSpPr>
        <p:spPr/>
        <p:txBody>
          <a:bodyPr/>
          <a:lstStyle/>
          <a:p>
            <a:pPr eaLnBrk="1" hangingPunct="1"/>
            <a:r>
              <a:rPr lang="en-US" sz="2800" dirty="0">
                <a:latin typeface="Calibri" charset="0"/>
                <a:ea typeface="ＭＳ Ｐゴシック" charset="0"/>
                <a:cs typeface="ＭＳ Ｐゴシック" charset="0"/>
              </a:rPr>
              <a:t>The period, T, of  a wave is the </a:t>
            </a:r>
            <a:r>
              <a:rPr lang="en-US" sz="2800" i="1" dirty="0" smtClean="0">
                <a:latin typeface="Calibri" charset="0"/>
                <a:ea typeface="ＭＳ Ｐゴシック" charset="0"/>
                <a:cs typeface="ＭＳ Ｐゴシック" charset="0"/>
              </a:rPr>
              <a:t>_______</a:t>
            </a:r>
            <a:r>
              <a:rPr lang="en-US" sz="2800" dirty="0" smtClean="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of the frequency:</a:t>
            </a:r>
          </a:p>
          <a:p>
            <a:pPr lvl="1" eaLnBrk="1" hangingPunct="1"/>
            <a:r>
              <a:rPr lang="en-US" sz="2400" dirty="0">
                <a:latin typeface="Calibri" charset="0"/>
                <a:ea typeface="ＭＳ Ｐゴシック" charset="0"/>
              </a:rPr>
              <a:t>T = </a:t>
            </a:r>
            <a:r>
              <a:rPr lang="en-US" sz="2400" dirty="0" smtClean="0">
                <a:latin typeface="Calibri" charset="0"/>
                <a:ea typeface="ＭＳ Ｐゴシック" charset="0"/>
              </a:rPr>
              <a:t>_______</a:t>
            </a:r>
            <a:endParaRPr lang="en-US" sz="2400" dirty="0">
              <a:latin typeface="Calibri" charset="0"/>
              <a:ea typeface="ＭＳ Ｐゴシック" charset="0"/>
            </a:endParaRPr>
          </a:p>
          <a:p>
            <a:pPr lvl="1" eaLnBrk="1" hangingPunct="1"/>
            <a:endParaRPr lang="en-US" dirty="0">
              <a:latin typeface="Calibri" charset="0"/>
              <a:ea typeface="ＭＳ Ｐゴシック" charset="0"/>
            </a:endParaRPr>
          </a:p>
        </p:txBody>
      </p:sp>
      <p:pic>
        <p:nvPicPr>
          <p:cNvPr id="22532" name="Picture 7" descr="soundwav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199390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445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cap="none">
                <a:latin typeface="Calibri" charset="0"/>
                <a:ea typeface="ＭＳ Ｐゴシック" charset="0"/>
                <a:cs typeface="ＭＳ Ｐゴシック" charset="0"/>
              </a:rPr>
              <a:t>2. </a:t>
            </a:r>
          </a:p>
        </p:txBody>
      </p:sp>
      <p:sp>
        <p:nvSpPr>
          <p:cNvPr id="23555" name="Content Placeholder 5"/>
          <p:cNvSpPr>
            <a:spLocks noGrp="1"/>
          </p:cNvSpPr>
          <p:nvPr>
            <p:ph sz="quarter" idx="1"/>
          </p:nvPr>
        </p:nvSpPr>
        <p:spPr>
          <a:xfrm>
            <a:off x="457200" y="1600200"/>
            <a:ext cx="7467600" cy="4873625"/>
          </a:xfrm>
        </p:spPr>
        <p:txBody>
          <a:bodyPr/>
          <a:lstStyle/>
          <a:p>
            <a:pPr eaLnBrk="1" hangingPunct="1"/>
            <a:r>
              <a:rPr lang="en-US">
                <a:latin typeface="Calibri" charset="0"/>
                <a:ea typeface="ＭＳ Ｐゴシック" charset="0"/>
                <a:cs typeface="ＭＳ Ｐゴシック" charset="0"/>
              </a:rPr>
              <a:t>The frequency of an oboe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A is 440 Hz.  What is the period of this note?  What is the wavelength?  Assume the speed of sound in air to be 340 m/s.</a:t>
            </a:r>
          </a:p>
        </p:txBody>
      </p:sp>
      <p:pic>
        <p:nvPicPr>
          <p:cNvPr id="23556" name="Picture 2" descr="http://rds.yahoo.com/_ylt=A0WTefUEA2FJrgwBNXujzbkF/SIG=12ctml3va/EXP=1231180932/**http%3A/www.physics.uq.edu.au/people/drake/photo/obo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33528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347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0"/>
            <a:ext cx="9144000" cy="1636889"/>
          </a:xfrm>
        </p:spPr>
        <p:txBody>
          <a:bodyPr>
            <a:normAutofit fontScale="92500" lnSpcReduction="20000"/>
          </a:bodyPr>
          <a:lstStyle/>
          <a:p>
            <a:pPr eaLnBrk="1" hangingPunct="1"/>
            <a:r>
              <a:rPr lang="en-US" b="1" dirty="0">
                <a:latin typeface="Calibri" charset="0"/>
                <a:ea typeface="ＭＳ Ｐゴシック" charset="0"/>
                <a:cs typeface="ＭＳ Ｐゴシック" charset="0"/>
              </a:rPr>
              <a:t>Problem:</a:t>
            </a:r>
            <a:r>
              <a:rPr lang="en-US" dirty="0">
                <a:latin typeface="Calibri" charset="0"/>
                <a:ea typeface="ＭＳ Ｐゴシック" charset="0"/>
                <a:cs typeface="ＭＳ Ｐゴシック" charset="0"/>
              </a:rPr>
              <a:t> The frequency of an oboe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A is 440 Hz. What is the period of this note? What is the wavelength? Assume a speed of sound in air of 340 m/s.</a:t>
            </a:r>
          </a:p>
        </p:txBody>
      </p:sp>
    </p:spTree>
    <p:extLst>
      <p:ext uri="{BB962C8B-B14F-4D97-AF65-F5344CB8AC3E}">
        <p14:creationId xmlns:p14="http://schemas.microsoft.com/office/powerpoint/2010/main" val="26859749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TotalTime>
  <Words>1443</Words>
  <Application>Microsoft Office PowerPoint</Application>
  <PresentationFormat>On-screen Show (4:3)</PresentationFormat>
  <Paragraphs>175</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MS PGothic</vt:lpstr>
      <vt:lpstr>Arial</vt:lpstr>
      <vt:lpstr>Calibri</vt:lpstr>
      <vt:lpstr>Comic Sans MS</vt:lpstr>
      <vt:lpstr>Symbol</vt:lpstr>
      <vt:lpstr>Wingdings</vt:lpstr>
      <vt:lpstr>Wingdings 2</vt:lpstr>
      <vt:lpstr>Office Theme</vt:lpstr>
      <vt:lpstr>WAVES AND SOUND</vt:lpstr>
      <vt:lpstr>WAVES</vt:lpstr>
      <vt:lpstr>PARTS OF A WAVE</vt:lpstr>
      <vt:lpstr>WAVE SPEED</vt:lpstr>
      <vt:lpstr>SOUND SPEED</vt:lpstr>
      <vt:lpstr>PowerPoint Presentation</vt:lpstr>
      <vt:lpstr>FREQUENCY &amp; PERIOD</vt:lpstr>
      <vt:lpstr>2. </vt:lpstr>
      <vt:lpstr>PowerPoint Presentation</vt:lpstr>
      <vt:lpstr>TYPES OF WAVES</vt:lpstr>
      <vt:lpstr>EXAMPLES OF WAVES</vt:lpstr>
      <vt:lpstr>LIGHT</vt:lpstr>
      <vt:lpstr>WAVE BEHAVIOR 1: REFLECTION</vt:lpstr>
      <vt:lpstr>WAVE BEHAVIOR 2: REFRACTION</vt:lpstr>
      <vt:lpstr>WAVE BEHAVIOR 3: DIFFRACTION</vt:lpstr>
      <vt:lpstr>SOUND</vt:lpstr>
      <vt:lpstr>AWESOME WAVE PHENOMENON: THE DOPPLER EFFECT</vt:lpstr>
      <vt:lpstr>A FINAL WORD ABOUT “PITCH”</vt:lpstr>
      <vt:lpstr>PRINCIPLE OF SUPERPOSITION</vt:lpstr>
      <vt:lpstr>TWO TYPES OF INTERFERENCE</vt:lpstr>
      <vt:lpstr>STANDING WAVES</vt:lpstr>
      <vt:lpstr>FIXED END STANDING WAVES</vt:lpstr>
      <vt:lpstr>OPEN-END STANDING WAVES</vt:lpstr>
      <vt:lpstr>MIXED STANDING WAVES</vt:lpstr>
      <vt:lpstr>RESONANCE</vt:lpstr>
      <vt:lpstr>PERIODIC MOTION</vt:lpstr>
      <vt:lpstr>SIMPLE HARMONIC MOTION</vt:lpstr>
      <vt:lpstr>SIMPLE HARMONIC MOTION</vt:lpstr>
      <vt:lpstr>OSCILLATOR DEFINITIONS</vt:lpstr>
      <vt:lpstr>PRACTICE</vt:lpstr>
      <vt:lpstr>MORE PRACTICE</vt:lpstr>
      <vt:lpstr>PENDULUMS</vt:lpstr>
      <vt:lpstr>PRACTICE</vt:lpstr>
      <vt:lpstr>Electromagnetic Waves</vt:lpstr>
      <vt:lpstr>The Electromagnetic Spectrum</vt:lpstr>
      <vt:lpstr>Radio  Waves</vt:lpstr>
      <vt:lpstr>Microwaves</vt:lpstr>
      <vt:lpstr>Infrared Waves</vt:lpstr>
      <vt:lpstr>Visible Light</vt:lpstr>
      <vt:lpstr>Visible Light</vt:lpstr>
      <vt:lpstr>Ultraviolet Waves</vt:lpstr>
      <vt:lpstr>Ultraviolet Light</vt:lpstr>
      <vt:lpstr>X-Rays</vt:lpstr>
      <vt:lpstr>Gamma Rays</vt:lpstr>
    </vt:vector>
  </TitlesOfParts>
  <Company>ADVANCED TRAINING CCW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AND SOUND</dc:title>
  <dc:creator>Steven Diadiun</dc:creator>
  <cp:lastModifiedBy>Cheyenne Diadiun</cp:lastModifiedBy>
  <cp:revision>3</cp:revision>
  <dcterms:created xsi:type="dcterms:W3CDTF">2017-02-27T01:37:42Z</dcterms:created>
  <dcterms:modified xsi:type="dcterms:W3CDTF">2017-05-04T15:43:23Z</dcterms:modified>
</cp:coreProperties>
</file>