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1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2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4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7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2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9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9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2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3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98F1-1943-1842-B8B8-9CE18E12FFA4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EB2ED-9046-FB4B-856F-9911619C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2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178050"/>
            <a:ext cx="7467600" cy="1098550"/>
          </a:xfrm>
        </p:spPr>
        <p:txBody>
          <a:bodyPr/>
          <a:lstStyle/>
          <a:p>
            <a:r>
              <a:rPr lang="en-US"/>
              <a:t>The Ideal Gas Law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Chemistry </a:t>
            </a:r>
          </a:p>
          <a:p>
            <a:r>
              <a:rPr lang="en-US"/>
              <a:t>Dr. May</a:t>
            </a:r>
          </a:p>
        </p:txBody>
      </p:sp>
    </p:spTree>
    <p:extLst>
      <p:ext uri="{BB962C8B-B14F-4D97-AF65-F5344CB8AC3E}">
        <p14:creationId xmlns:p14="http://schemas.microsoft.com/office/powerpoint/2010/main" val="395043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Gas Law - Pressure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/>
              <a:t>PV = </a:t>
            </a:r>
            <a:r>
              <a:rPr lang="en-US" dirty="0" err="1"/>
              <a:t>nRT</a:t>
            </a:r>
            <a:endParaRPr lang="en-US" dirty="0"/>
          </a:p>
          <a:p>
            <a:pPr algn="ctr"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P </a:t>
            </a:r>
            <a:r>
              <a:rPr lang="en-US" baseline="-25000" dirty="0">
                <a:solidFill>
                  <a:srgbClr val="000000"/>
                </a:solidFill>
              </a:rPr>
              <a:t>= </a:t>
            </a:r>
            <a:r>
              <a:rPr lang="en-US" u="sng" dirty="0" err="1">
                <a:solidFill>
                  <a:srgbClr val="000000"/>
                </a:solidFill>
              </a:rPr>
              <a:t>nRT</a:t>
            </a:r>
            <a:endParaRPr lang="en-US" u="sng" dirty="0">
              <a:solidFill>
                <a:srgbClr val="000000"/>
              </a:solidFill>
            </a:endParaRPr>
          </a:p>
          <a:p>
            <a:pPr lvl="1">
              <a:buFont typeface="Wingdings" charset="0"/>
              <a:buNone/>
            </a:pPr>
            <a:r>
              <a:rPr lang="en-US" baseline="-25000" dirty="0">
                <a:solidFill>
                  <a:srgbClr val="000000"/>
                </a:solidFill>
              </a:rPr>
              <a:t>          			     </a:t>
            </a:r>
            <a:r>
              <a:rPr lang="en-US" baseline="-25000" dirty="0" smtClean="0">
                <a:solidFill>
                  <a:srgbClr val="000000"/>
                </a:solidFill>
              </a:rPr>
              <a:t>                                       </a:t>
            </a:r>
            <a:r>
              <a:rPr lang="en-US" dirty="0" smtClean="0">
                <a:solidFill>
                  <a:srgbClr val="000000"/>
                </a:solidFill>
              </a:rPr>
              <a:t>V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charset="0"/>
              <a:buNone/>
            </a:pPr>
            <a:endParaRPr lang="en-US" baseline="-25000" dirty="0"/>
          </a:p>
          <a:p>
            <a:pPr lvl="1" algn="ctr">
              <a:buFont typeface="Wingdings" charset="0"/>
              <a:buNone/>
            </a:pPr>
            <a:r>
              <a:rPr lang="en-US" dirty="0"/>
              <a:t>Solves for pressure when </a:t>
            </a:r>
            <a:r>
              <a:rPr lang="en-US" dirty="0" smtClean="0"/>
              <a:t>________________ __________________ ______________ </a:t>
            </a:r>
            <a:r>
              <a:rPr lang="en-US" dirty="0"/>
              <a:t>are known</a:t>
            </a:r>
          </a:p>
          <a:p>
            <a:pPr lvl="1" algn="ctr"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55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Gas Law - Volume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/>
              <a:t>PV = </a:t>
            </a:r>
            <a:r>
              <a:rPr lang="en-US" dirty="0" err="1"/>
              <a:t>nRT</a:t>
            </a:r>
            <a:endParaRPr lang="en-US" dirty="0"/>
          </a:p>
          <a:p>
            <a:pPr algn="ctr"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V </a:t>
            </a:r>
            <a:r>
              <a:rPr lang="en-US" baseline="-25000" dirty="0">
                <a:solidFill>
                  <a:srgbClr val="000000"/>
                </a:solidFill>
              </a:rPr>
              <a:t>= </a:t>
            </a:r>
            <a:r>
              <a:rPr lang="en-US" u="sng" dirty="0" err="1">
                <a:solidFill>
                  <a:srgbClr val="000000"/>
                </a:solidFill>
              </a:rPr>
              <a:t>nRT</a:t>
            </a:r>
            <a:endParaRPr lang="en-US" u="sng" dirty="0">
              <a:solidFill>
                <a:srgbClr val="000000"/>
              </a:solidFill>
            </a:endParaRPr>
          </a:p>
          <a:p>
            <a:pPr lvl="1">
              <a:buFont typeface="Wingdings" charset="0"/>
              <a:buNone/>
            </a:pPr>
            <a:r>
              <a:rPr lang="en-US" baseline="-25000" dirty="0">
                <a:solidFill>
                  <a:srgbClr val="000000"/>
                </a:solidFill>
              </a:rPr>
              <a:t>          			     </a:t>
            </a:r>
            <a:r>
              <a:rPr lang="en-US" baseline="-25000" dirty="0" smtClean="0">
                <a:solidFill>
                  <a:srgbClr val="000000"/>
                </a:solidFill>
              </a:rPr>
              <a:t>                                        </a:t>
            </a:r>
            <a:r>
              <a:rPr lang="en-US" dirty="0" smtClean="0">
                <a:solidFill>
                  <a:srgbClr val="000000"/>
                </a:solidFill>
              </a:rPr>
              <a:t>P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charset="0"/>
              <a:buNone/>
            </a:pPr>
            <a:endParaRPr lang="en-US" baseline="-25000" dirty="0">
              <a:solidFill>
                <a:srgbClr val="FFFF00"/>
              </a:solidFill>
            </a:endParaRPr>
          </a:p>
          <a:p>
            <a:pPr lvl="1" algn="ctr">
              <a:buFont typeface="Wingdings" charset="0"/>
              <a:buNone/>
            </a:pPr>
            <a:r>
              <a:rPr lang="en-US" dirty="0"/>
              <a:t>Solves for </a:t>
            </a:r>
            <a:r>
              <a:rPr lang="en-US" dirty="0" smtClean="0"/>
              <a:t>____________ </a:t>
            </a:r>
            <a:r>
              <a:rPr lang="en-US" dirty="0"/>
              <a:t>when moles, temperature, and pressure are known</a:t>
            </a:r>
          </a:p>
          <a:p>
            <a:pPr lvl="1" algn="ctr"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48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Gas Law - Temperature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/>
              <a:t>PV = </a:t>
            </a:r>
            <a:r>
              <a:rPr lang="en-US" dirty="0" err="1"/>
              <a:t>nRT</a:t>
            </a:r>
            <a:endParaRPr lang="en-US" dirty="0"/>
          </a:p>
          <a:p>
            <a:pPr algn="ctr"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T </a:t>
            </a:r>
            <a:r>
              <a:rPr lang="en-US" baseline="-25000" dirty="0">
                <a:solidFill>
                  <a:srgbClr val="000000"/>
                </a:solidFill>
              </a:rPr>
              <a:t>= </a:t>
            </a:r>
            <a:r>
              <a:rPr lang="en-US" u="sng" dirty="0">
                <a:solidFill>
                  <a:srgbClr val="000000"/>
                </a:solidFill>
              </a:rPr>
              <a:t>PV</a:t>
            </a:r>
          </a:p>
          <a:p>
            <a:pPr lvl="1">
              <a:buFont typeface="Wingdings" charset="0"/>
              <a:buNone/>
            </a:pPr>
            <a:r>
              <a:rPr lang="en-US" baseline="-25000" dirty="0">
                <a:solidFill>
                  <a:srgbClr val="000000"/>
                </a:solidFill>
              </a:rPr>
              <a:t>          			    </a:t>
            </a:r>
            <a:r>
              <a:rPr lang="en-US" baseline="-25000" dirty="0" smtClean="0">
                <a:solidFill>
                  <a:srgbClr val="000000"/>
                </a:solidFill>
              </a:rPr>
              <a:t>                                      </a:t>
            </a:r>
            <a:r>
              <a:rPr lang="en-US" dirty="0" err="1" smtClean="0">
                <a:solidFill>
                  <a:srgbClr val="000000"/>
                </a:solidFill>
              </a:rPr>
              <a:t>nR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charset="0"/>
              <a:buNone/>
            </a:pPr>
            <a:endParaRPr lang="en-US" baseline="-25000" dirty="0"/>
          </a:p>
          <a:p>
            <a:pPr lvl="1" algn="ctr">
              <a:buFont typeface="Wingdings" charset="0"/>
              <a:buNone/>
            </a:pPr>
            <a:r>
              <a:rPr lang="en-US" dirty="0"/>
              <a:t>Solves </a:t>
            </a:r>
            <a:r>
              <a:rPr lang="en-US" dirty="0" smtClean="0"/>
              <a:t>for _______________when </a:t>
            </a:r>
            <a:r>
              <a:rPr lang="en-US" dirty="0"/>
              <a:t>moles, pressure, and volume are known</a:t>
            </a:r>
          </a:p>
          <a:p>
            <a:pPr lvl="1" algn="ctr">
              <a:buFont typeface="Wingdings" charset="0"/>
              <a:buNone/>
            </a:pPr>
            <a:endParaRPr lang="en-US" dirty="0"/>
          </a:p>
          <a:p>
            <a:pPr lvl="1" algn="ctr"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33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Gas Law - Moles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/>
              <a:t>PV = </a:t>
            </a:r>
            <a:r>
              <a:rPr lang="en-US" dirty="0" err="1" smtClean="0"/>
              <a:t>nRT</a:t>
            </a:r>
            <a:endParaRPr lang="en-US" dirty="0" smtClean="0"/>
          </a:p>
          <a:p>
            <a:pPr algn="ctr"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 smtClean="0"/>
              <a:t>_______________________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charset="0"/>
              <a:buNone/>
            </a:pPr>
            <a:endParaRPr lang="en-US" baseline="-25000" dirty="0"/>
          </a:p>
          <a:p>
            <a:pPr lvl="1" algn="ctr">
              <a:buFont typeface="Wingdings" charset="0"/>
              <a:buNone/>
            </a:pPr>
            <a:r>
              <a:rPr lang="en-US" dirty="0"/>
              <a:t>Solves for moles when pressure, temperature, and volume are known</a:t>
            </a:r>
          </a:p>
        </p:txBody>
      </p:sp>
    </p:spTree>
    <p:extLst>
      <p:ext uri="{BB962C8B-B14F-4D97-AF65-F5344CB8AC3E}">
        <p14:creationId xmlns:p14="http://schemas.microsoft.com/office/powerpoint/2010/main" val="514886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Gas Law Problem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0000"/>
                </a:solidFill>
              </a:rPr>
              <a:t>What is the mass of nitrogen in a 2.3 liter container at 1.2 atmospheres, and 25 </a:t>
            </a:r>
            <a:r>
              <a:rPr lang="en-US" sz="2800" baseline="30000" dirty="0" err="1">
                <a:solidFill>
                  <a:srgbClr val="000000"/>
                </a:solidFill>
              </a:rPr>
              <a:t>o</a:t>
            </a:r>
            <a:r>
              <a:rPr lang="en-US" sz="2800" dirty="0" err="1">
                <a:solidFill>
                  <a:srgbClr val="000000"/>
                </a:solidFill>
              </a:rPr>
              <a:t>C</a:t>
            </a:r>
            <a:r>
              <a:rPr lang="en-US" sz="2800" dirty="0">
                <a:solidFill>
                  <a:srgbClr val="000000"/>
                </a:solidFill>
              </a:rPr>
              <a:t> ?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/>
              <a:t>V = 2.3 liters</a:t>
            </a:r>
          </a:p>
          <a:p>
            <a:r>
              <a:rPr lang="en-US" sz="2800" dirty="0"/>
              <a:t>P = 1.2 atmospheres</a:t>
            </a:r>
          </a:p>
          <a:p>
            <a:r>
              <a:rPr lang="en-US" sz="2800" dirty="0"/>
              <a:t>T = 25 </a:t>
            </a:r>
            <a:r>
              <a:rPr lang="en-US" sz="2800" baseline="30000" dirty="0" err="1"/>
              <a:t>o</a:t>
            </a:r>
            <a:r>
              <a:rPr lang="en-US" sz="2800" dirty="0" err="1"/>
              <a:t>C</a:t>
            </a:r>
            <a:r>
              <a:rPr lang="en-US" sz="2800" dirty="0"/>
              <a:t> = 298 Kelvins</a:t>
            </a:r>
          </a:p>
          <a:p>
            <a:r>
              <a:rPr lang="en-US" sz="2800" dirty="0"/>
              <a:t>R = 0.0821 since P is in </a:t>
            </a:r>
            <a:r>
              <a:rPr lang="en-US" sz="2800" dirty="0" err="1"/>
              <a:t>atms</a:t>
            </a:r>
            <a:r>
              <a:rPr lang="en-US" sz="2800" dirty="0"/>
              <a:t>.</a:t>
            </a:r>
          </a:p>
          <a:p>
            <a:r>
              <a:rPr lang="en-US" sz="2800" dirty="0"/>
              <a:t>Find moles (n), then grams</a:t>
            </a:r>
          </a:p>
        </p:txBody>
      </p:sp>
    </p:spTree>
    <p:extLst>
      <p:ext uri="{BB962C8B-B14F-4D97-AF65-F5344CB8AC3E}">
        <p14:creationId xmlns:p14="http://schemas.microsoft.com/office/powerpoint/2010/main" val="353549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Ideal Gas Law Solution (moles)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PV = </a:t>
            </a:r>
            <a:r>
              <a:rPr lang="en-US" dirty="0" err="1">
                <a:solidFill>
                  <a:srgbClr val="000000"/>
                </a:solidFill>
              </a:rPr>
              <a:t>nRT</a:t>
            </a:r>
            <a:endParaRPr lang="en-US" dirty="0">
              <a:solidFill>
                <a:srgbClr val="000000"/>
              </a:solidFill>
            </a:endParaRPr>
          </a:p>
          <a:p>
            <a:pPr>
              <a:buFont typeface="Wingdings" charset="0"/>
              <a:buNone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1.2 (2.3) = n (0.0821) (298)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pPr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         n  =      </a:t>
            </a:r>
            <a:r>
              <a:rPr lang="en-US" sz="2800" u="sng" dirty="0">
                <a:solidFill>
                  <a:srgbClr val="000000"/>
                </a:solidFill>
              </a:rPr>
              <a:t>1.2 ( 2.3)</a:t>
            </a:r>
            <a:r>
              <a:rPr lang="en-US" sz="2800" dirty="0">
                <a:solidFill>
                  <a:srgbClr val="000000"/>
                </a:solidFill>
              </a:rPr>
              <a:t>      </a:t>
            </a:r>
            <a:r>
              <a:rPr lang="en-US" sz="2800" dirty="0" smtClean="0">
                <a:solidFill>
                  <a:srgbClr val="000000"/>
                </a:solidFill>
              </a:rPr>
              <a:t>=</a:t>
            </a:r>
            <a:endParaRPr lang="en-US" sz="2800" u="sng" dirty="0">
              <a:solidFill>
                <a:srgbClr val="000000"/>
              </a:solidFill>
            </a:endParaRP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             (0.0821) (298)</a:t>
            </a:r>
          </a:p>
        </p:txBody>
      </p:sp>
    </p:spTree>
    <p:extLst>
      <p:ext uri="{BB962C8B-B14F-4D97-AF65-F5344CB8AC3E}">
        <p14:creationId xmlns:p14="http://schemas.microsoft.com/office/powerpoint/2010/main" val="181897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Ideal Gas Law Solution (Grams)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Grams = moles x molecular weight (MW)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Moles = 0.11</a:t>
            </a:r>
          </a:p>
          <a:p>
            <a:r>
              <a:rPr lang="en-US" dirty="0">
                <a:solidFill>
                  <a:srgbClr val="000000"/>
                </a:solidFill>
              </a:rPr>
              <a:t>Molecular Weight of N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smtClean="0">
                <a:solidFill>
                  <a:srgbClr val="000000"/>
                </a:solidFill>
              </a:rPr>
              <a:t>______ </a:t>
            </a:r>
            <a:r>
              <a:rPr lang="en-US" dirty="0">
                <a:solidFill>
                  <a:srgbClr val="000000"/>
                </a:solidFill>
              </a:rPr>
              <a:t>g/mole</a:t>
            </a:r>
          </a:p>
          <a:p>
            <a:r>
              <a:rPr lang="en-US" dirty="0">
                <a:solidFill>
                  <a:srgbClr val="000000"/>
                </a:solidFill>
              </a:rPr>
              <a:t>Grams = 0.11 x 28 = </a:t>
            </a:r>
            <a:r>
              <a:rPr lang="en-US" dirty="0" smtClean="0">
                <a:solidFill>
                  <a:srgbClr val="000000"/>
                </a:solidFill>
              </a:rPr>
              <a:t>______ </a:t>
            </a:r>
            <a:r>
              <a:rPr lang="en-US" dirty="0">
                <a:solidFill>
                  <a:srgbClr val="000000"/>
                </a:solidFill>
              </a:rPr>
              <a:t>grams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14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Gas Law Answer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/>
              <a:t>	What is the mass of nitrogen in a 2.3 liter container at 1.2 atmospheres, and 25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 ?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/>
              <a:t>The </a:t>
            </a:r>
            <a:r>
              <a:rPr lang="en-US" dirty="0">
                <a:solidFill>
                  <a:srgbClr val="000000"/>
                </a:solidFill>
              </a:rPr>
              <a:t>answer is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7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End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presentation was created for the benefit of </a:t>
            </a:r>
            <a:r>
              <a:rPr lang="en-US" dirty="0">
                <a:solidFill>
                  <a:srgbClr val="000000"/>
                </a:solidFill>
              </a:rPr>
              <a:t>our students by the Science Department at Howard High School of Technology</a:t>
            </a:r>
          </a:p>
          <a:p>
            <a:pPr>
              <a:buFont typeface="Wingdings" charset="0"/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Please send suggestions and comments to rmay@nccvt.k12.de.us</a:t>
            </a:r>
          </a:p>
        </p:txBody>
      </p:sp>
    </p:spTree>
    <p:extLst>
      <p:ext uri="{BB962C8B-B14F-4D97-AF65-F5344CB8AC3E}">
        <p14:creationId xmlns:p14="http://schemas.microsoft.com/office/powerpoint/2010/main" val="365172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Kinetic Molecular Theory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Molecules of an </a:t>
            </a:r>
            <a:r>
              <a:rPr lang="en-US" dirty="0" smtClean="0">
                <a:solidFill>
                  <a:srgbClr val="FF3300"/>
                </a:solidFill>
              </a:rPr>
              <a:t>__________</a:t>
            </a:r>
            <a:endParaRPr lang="en-US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Are </a:t>
            </a:r>
            <a:r>
              <a:rPr lang="en-US" dirty="0" smtClean="0"/>
              <a:t>__________ </a:t>
            </a:r>
            <a:r>
              <a:rPr lang="en-US" dirty="0"/>
              <a:t>points</a:t>
            </a:r>
          </a:p>
          <a:p>
            <a:pPr>
              <a:lnSpc>
                <a:spcPct val="90000"/>
              </a:lnSpc>
            </a:pPr>
            <a:r>
              <a:rPr lang="en-US" dirty="0"/>
              <a:t>Are in constant, </a:t>
            </a:r>
            <a:r>
              <a:rPr lang="en-US" dirty="0" smtClean="0"/>
              <a:t>______________ motion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Have kinetic energy proportional to their absolute temperature</a:t>
            </a:r>
          </a:p>
          <a:p>
            <a:pPr>
              <a:lnSpc>
                <a:spcPct val="90000"/>
              </a:lnSpc>
            </a:pPr>
            <a:r>
              <a:rPr lang="en-US" dirty="0"/>
              <a:t>Have </a:t>
            </a:r>
            <a:r>
              <a:rPr lang="en-US" dirty="0" smtClean="0"/>
              <a:t>____________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Exert no </a:t>
            </a:r>
            <a:r>
              <a:rPr lang="en-US" dirty="0" smtClean="0"/>
              <a:t>_______________ </a:t>
            </a:r>
            <a:r>
              <a:rPr lang="en-US" dirty="0"/>
              <a:t>forces on each other</a:t>
            </a:r>
          </a:p>
        </p:txBody>
      </p:sp>
    </p:spTree>
    <p:extLst>
      <p:ext uri="{BB962C8B-B14F-4D97-AF65-F5344CB8AC3E}">
        <p14:creationId xmlns:p14="http://schemas.microsoft.com/office/powerpoint/2010/main" val="2594112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Gas Law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 smtClean="0">
                <a:solidFill>
                  <a:srgbClr val="000000"/>
                </a:solidFill>
              </a:rPr>
              <a:t>________________</a:t>
            </a:r>
            <a:endParaRPr lang="en-US" dirty="0">
              <a:solidFill>
                <a:srgbClr val="000000"/>
              </a:solidFill>
            </a:endParaRPr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P = pressure in kilopascals (</a:t>
            </a:r>
            <a:r>
              <a:rPr lang="en-US" dirty="0" err="1">
                <a:solidFill>
                  <a:srgbClr val="000000"/>
                </a:solidFill>
              </a:rPr>
              <a:t>kPa</a:t>
            </a:r>
            <a:r>
              <a:rPr lang="en-US" dirty="0">
                <a:solidFill>
                  <a:srgbClr val="000000"/>
                </a:solidFill>
              </a:rPr>
              <a:t>) or atmospheres (</a:t>
            </a:r>
            <a:r>
              <a:rPr lang="en-US" dirty="0" err="1">
                <a:solidFill>
                  <a:srgbClr val="000000"/>
                </a:solidFill>
              </a:rPr>
              <a:t>atm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V = volume in liters</a:t>
            </a:r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n = moles</a:t>
            </a:r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T = temperature in Kelvins</a:t>
            </a:r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R = universal gas constant</a:t>
            </a:r>
          </a:p>
        </p:txBody>
      </p:sp>
    </p:spTree>
    <p:extLst>
      <p:ext uri="{BB962C8B-B14F-4D97-AF65-F5344CB8AC3E}">
        <p14:creationId xmlns:p14="http://schemas.microsoft.com/office/powerpoint/2010/main" val="3496243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Gas </a:t>
            </a:r>
            <a:r>
              <a:rPr lang="en-US" dirty="0">
                <a:solidFill>
                  <a:srgbClr val="000000"/>
                </a:solidFill>
              </a:rPr>
              <a:t>Law:  PV = </a:t>
            </a:r>
            <a:r>
              <a:rPr lang="en-US" dirty="0" err="1">
                <a:solidFill>
                  <a:srgbClr val="000000"/>
                </a:solidFill>
              </a:rPr>
              <a:t>nRT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Pressure (P)</a:t>
            </a:r>
          </a:p>
          <a:p>
            <a:r>
              <a:rPr lang="en-US" dirty="0"/>
              <a:t>Volume (V)</a:t>
            </a:r>
          </a:p>
          <a:p>
            <a:r>
              <a:rPr lang="en-US" dirty="0"/>
              <a:t>Moles (n)</a:t>
            </a:r>
          </a:p>
          <a:p>
            <a:r>
              <a:rPr lang="en-US" dirty="0"/>
              <a:t>Temperature (T)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r>
              <a:rPr lang="en-US" dirty="0"/>
              <a:t>The universal gas constant (R)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 err="1"/>
              <a:t>Atm</a:t>
            </a:r>
            <a:r>
              <a:rPr lang="en-US" dirty="0"/>
              <a:t> or </a:t>
            </a:r>
            <a:r>
              <a:rPr lang="en-US" dirty="0" err="1"/>
              <a:t>kPa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Always liters</a:t>
            </a:r>
          </a:p>
          <a:p>
            <a:pPr>
              <a:buFont typeface="Wingdings" charset="0"/>
              <a:buNone/>
            </a:pPr>
            <a:r>
              <a:rPr lang="en-US" dirty="0"/>
              <a:t>Moles</a:t>
            </a:r>
          </a:p>
          <a:p>
            <a:pPr>
              <a:buFont typeface="Wingdings" charset="0"/>
              <a:buNone/>
            </a:pPr>
            <a:r>
              <a:rPr lang="en-US" dirty="0"/>
              <a:t>Kelvins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0.0821 ( P in </a:t>
            </a:r>
            <a:r>
              <a:rPr lang="en-US" dirty="0" err="1">
                <a:solidFill>
                  <a:srgbClr val="000000"/>
                </a:solidFill>
              </a:rPr>
              <a:t>atm</a:t>
            </a:r>
            <a:r>
              <a:rPr lang="en-US" dirty="0">
                <a:solidFill>
                  <a:srgbClr val="000000"/>
                </a:solidFill>
              </a:rPr>
              <a:t>) or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      8.3 (P in </a:t>
            </a:r>
            <a:r>
              <a:rPr lang="en-US" dirty="0" err="1"/>
              <a:t>kPa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797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Universal Gas Constant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R = 0.0821 if P = atmospheres</a:t>
            </a:r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R = 8.3 if P = kilopascals</a:t>
            </a:r>
          </a:p>
          <a:p>
            <a:pPr algn="ctr">
              <a:buFont typeface="Wingdings" charset="0"/>
              <a:buNone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buFont typeface="Wingdings" charset="0"/>
              <a:buNone/>
            </a:pPr>
            <a:r>
              <a:rPr lang="en-US" dirty="0"/>
              <a:t>R = </a:t>
            </a:r>
            <a:r>
              <a:rPr lang="en-US" u="sng" dirty="0"/>
              <a:t>PV</a:t>
            </a: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/>
              <a:t>       </a:t>
            </a:r>
            <a:r>
              <a:rPr lang="en-US" dirty="0" err="1"/>
              <a:t>nT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0119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Deriving R for P </a:t>
            </a:r>
            <a:r>
              <a:rPr lang="en-US" sz="4000" dirty="0">
                <a:solidFill>
                  <a:srgbClr val="000000"/>
                </a:solidFill>
              </a:rPr>
              <a:t>in Atmospheres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/>
              <a:t>R = </a:t>
            </a:r>
            <a:r>
              <a:rPr lang="en-US" u="sng" dirty="0"/>
              <a:t>PV</a:t>
            </a: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/>
              <a:t>       </a:t>
            </a:r>
            <a:r>
              <a:rPr lang="en-US" dirty="0" err="1"/>
              <a:t>nT</a:t>
            </a: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Assume n = </a:t>
            </a:r>
            <a:r>
              <a:rPr lang="en-US" dirty="0" smtClean="0">
                <a:solidFill>
                  <a:srgbClr val="000000"/>
                </a:solidFill>
              </a:rPr>
              <a:t>_____ mole </a:t>
            </a:r>
            <a:r>
              <a:rPr lang="en-US" dirty="0">
                <a:solidFill>
                  <a:srgbClr val="000000"/>
                </a:solidFill>
              </a:rPr>
              <a:t>of gas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Standard P </a:t>
            </a:r>
            <a:r>
              <a:rPr lang="en-US" dirty="0" smtClean="0">
                <a:solidFill>
                  <a:srgbClr val="000000"/>
                </a:solidFill>
              </a:rPr>
              <a:t>= ______ </a:t>
            </a:r>
            <a:r>
              <a:rPr lang="en-US" dirty="0">
                <a:solidFill>
                  <a:srgbClr val="000000"/>
                </a:solidFill>
              </a:rPr>
              <a:t>atmosphere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Standard V = molar volume = </a:t>
            </a:r>
            <a:r>
              <a:rPr lang="en-US" dirty="0" smtClean="0">
                <a:solidFill>
                  <a:srgbClr val="000000"/>
                </a:solidFill>
              </a:rPr>
              <a:t>________ liters</a:t>
            </a:r>
            <a:endParaRPr lang="en-US" dirty="0">
              <a:solidFill>
                <a:srgbClr val="000000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Standard T = </a:t>
            </a:r>
            <a:r>
              <a:rPr lang="en-US" dirty="0" smtClean="0">
                <a:solidFill>
                  <a:srgbClr val="000000"/>
                </a:solidFill>
              </a:rPr>
              <a:t>______ </a:t>
            </a:r>
            <a:r>
              <a:rPr lang="en-US" dirty="0">
                <a:solidFill>
                  <a:srgbClr val="000000"/>
                </a:solidFill>
              </a:rPr>
              <a:t>Kelvins</a:t>
            </a:r>
          </a:p>
        </p:txBody>
      </p:sp>
    </p:spTree>
    <p:extLst>
      <p:ext uri="{BB962C8B-B14F-4D97-AF65-F5344CB8AC3E}">
        <p14:creationId xmlns:p14="http://schemas.microsoft.com/office/powerpoint/2010/main" val="267003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000000"/>
                </a:solidFill>
              </a:rPr>
              <a:t>R Value When P Is In Atmospheres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R = </a:t>
            </a:r>
            <a:r>
              <a:rPr lang="en-US" sz="2800" u="sng" dirty="0" smtClean="0">
                <a:solidFill>
                  <a:srgbClr val="000000"/>
                </a:solidFill>
              </a:rPr>
              <a:t>____________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buFont typeface="Wingdings" charset="0"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algn="ctr"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R = </a:t>
            </a:r>
            <a:r>
              <a:rPr lang="en-US" sz="2800" u="sng" dirty="0">
                <a:solidFill>
                  <a:srgbClr val="000000"/>
                </a:solidFill>
              </a:rPr>
              <a:t>(1) (22.4)</a:t>
            </a:r>
          </a:p>
          <a:p>
            <a:pPr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       				</a:t>
            </a:r>
            <a:r>
              <a:rPr lang="en-US" sz="2800" dirty="0" smtClean="0">
                <a:solidFill>
                  <a:srgbClr val="000000"/>
                </a:solidFill>
              </a:rPr>
              <a:t>                   (</a:t>
            </a:r>
            <a:r>
              <a:rPr lang="en-US" sz="2800" dirty="0">
                <a:solidFill>
                  <a:srgbClr val="000000"/>
                </a:solidFill>
              </a:rPr>
              <a:t>1) 273</a:t>
            </a:r>
          </a:p>
          <a:p>
            <a:pPr>
              <a:buFont typeface="Wingdings" charset="0"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			R = 0.0821  </a:t>
            </a:r>
            <a:r>
              <a:rPr lang="en-US" sz="2800" u="sng" dirty="0" smtClean="0">
                <a:solidFill>
                  <a:srgbClr val="000000"/>
                </a:solidFill>
              </a:rPr>
              <a:t>________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			   	        </a:t>
            </a:r>
            <a:r>
              <a:rPr lang="en-US" sz="2800" dirty="0" smtClean="0">
                <a:solidFill>
                  <a:srgbClr val="000000"/>
                </a:solidFill>
              </a:rPr>
              <a:t>       </a:t>
            </a:r>
            <a:r>
              <a:rPr lang="en-US" sz="2800" dirty="0">
                <a:solidFill>
                  <a:srgbClr val="000000"/>
                </a:solidFill>
              </a:rPr>
              <a:t>mole Kelvins</a:t>
            </a:r>
            <a:endParaRPr lang="en-US" sz="2800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74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Deriving R For P In </a:t>
            </a:r>
            <a:r>
              <a:rPr lang="en-US" sz="4000">
                <a:solidFill>
                  <a:srgbClr val="FF3300"/>
                </a:solidFill>
              </a:rPr>
              <a:t>Kilopascals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/>
              <a:t>R = </a:t>
            </a:r>
            <a:r>
              <a:rPr lang="en-US" u="sng" dirty="0"/>
              <a:t>PV</a:t>
            </a: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/>
              <a:t>       </a:t>
            </a:r>
            <a:r>
              <a:rPr lang="en-US" dirty="0" err="1"/>
              <a:t>nT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Assume n = 1 mole of gas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Standard P = </a:t>
            </a:r>
            <a:r>
              <a:rPr lang="en-US" dirty="0" smtClean="0">
                <a:solidFill>
                  <a:srgbClr val="000000"/>
                </a:solidFill>
              </a:rPr>
              <a:t>________ </a:t>
            </a:r>
            <a:r>
              <a:rPr lang="en-US" dirty="0">
                <a:solidFill>
                  <a:srgbClr val="000000"/>
                </a:solidFill>
              </a:rPr>
              <a:t>kilopascals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Standard V = molar volume = </a:t>
            </a:r>
            <a:r>
              <a:rPr lang="en-US" dirty="0" smtClean="0">
                <a:solidFill>
                  <a:srgbClr val="000000"/>
                </a:solidFill>
              </a:rPr>
              <a:t>_______ </a:t>
            </a:r>
            <a:r>
              <a:rPr lang="en-US" dirty="0">
                <a:solidFill>
                  <a:srgbClr val="000000"/>
                </a:solidFill>
              </a:rPr>
              <a:t>liters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Standard T = </a:t>
            </a:r>
            <a:r>
              <a:rPr lang="en-US" dirty="0" smtClean="0">
                <a:solidFill>
                  <a:srgbClr val="000000"/>
                </a:solidFill>
              </a:rPr>
              <a:t>_______ </a:t>
            </a:r>
            <a:r>
              <a:rPr lang="en-US" dirty="0">
                <a:solidFill>
                  <a:srgbClr val="000000"/>
                </a:solidFill>
              </a:rPr>
              <a:t>Kelvins</a:t>
            </a:r>
          </a:p>
        </p:txBody>
      </p:sp>
    </p:spTree>
    <p:extLst>
      <p:ext uri="{BB962C8B-B14F-4D97-AF65-F5344CB8AC3E}">
        <p14:creationId xmlns:p14="http://schemas.microsoft.com/office/powerpoint/2010/main" val="312279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000000"/>
                </a:solidFill>
              </a:rPr>
              <a:t>R Value When P Is In Kilopascals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R = </a:t>
            </a:r>
            <a:r>
              <a:rPr lang="en-US" sz="2800" u="sng" dirty="0">
                <a:solidFill>
                  <a:srgbClr val="000000"/>
                </a:solidFill>
              </a:rPr>
              <a:t>PV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                                </a:t>
            </a:r>
            <a:r>
              <a:rPr lang="en-US" sz="2800" dirty="0" smtClean="0">
                <a:solidFill>
                  <a:srgbClr val="000000"/>
                </a:solidFill>
              </a:rPr>
              <a:t>                   </a:t>
            </a:r>
            <a:r>
              <a:rPr lang="en-US" sz="2800" dirty="0" err="1">
                <a:solidFill>
                  <a:srgbClr val="000000"/>
                </a:solidFill>
              </a:rPr>
              <a:t>nT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buFont typeface="Wingdings" charset="0"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algn="ctr"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R = </a:t>
            </a:r>
            <a:r>
              <a:rPr lang="en-US" sz="2800" u="sng" dirty="0">
                <a:solidFill>
                  <a:srgbClr val="000000"/>
                </a:solidFill>
              </a:rPr>
              <a:t>(101.32) (22.4)</a:t>
            </a:r>
          </a:p>
          <a:p>
            <a:pPr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       				</a:t>
            </a:r>
            <a:r>
              <a:rPr lang="en-US" sz="2800" dirty="0" smtClean="0">
                <a:solidFill>
                  <a:srgbClr val="000000"/>
                </a:solidFill>
              </a:rPr>
              <a:t>                  (</a:t>
            </a:r>
            <a:r>
              <a:rPr lang="en-US" sz="2800" dirty="0">
                <a:solidFill>
                  <a:srgbClr val="000000"/>
                </a:solidFill>
              </a:rPr>
              <a:t>1) 273</a:t>
            </a:r>
          </a:p>
          <a:p>
            <a:pPr>
              <a:buFont typeface="Wingdings" charset="0"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			R </a:t>
            </a:r>
            <a:r>
              <a:rPr lang="en-US" sz="2800" dirty="0" smtClean="0">
                <a:solidFill>
                  <a:srgbClr val="000000"/>
                </a:solidFill>
              </a:rPr>
              <a:t>= _______ </a:t>
            </a:r>
            <a:r>
              <a:rPr lang="en-US" sz="2800" u="sng" dirty="0" err="1" smtClean="0">
                <a:solidFill>
                  <a:srgbClr val="000000"/>
                </a:solidFill>
              </a:rPr>
              <a:t>kPa</a:t>
            </a:r>
            <a:r>
              <a:rPr lang="en-US" sz="2800" u="sng" dirty="0" smtClean="0">
                <a:solidFill>
                  <a:srgbClr val="000000"/>
                </a:solidFill>
              </a:rPr>
              <a:t> </a:t>
            </a:r>
            <a:r>
              <a:rPr lang="en-US" sz="2800" u="sng" dirty="0">
                <a:solidFill>
                  <a:srgbClr val="000000"/>
                </a:solidFill>
              </a:rPr>
              <a:t>Liters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buFont typeface="Wingdings" charset="0"/>
              <a:buNone/>
            </a:pPr>
            <a:r>
              <a:rPr lang="en-US" sz="2800" dirty="0">
                <a:solidFill>
                  <a:srgbClr val="000000"/>
                </a:solidFill>
              </a:rPr>
              <a:t>			   	    </a:t>
            </a:r>
            <a:r>
              <a:rPr lang="en-US" sz="2800" dirty="0" smtClean="0">
                <a:solidFill>
                  <a:srgbClr val="000000"/>
                </a:solidFill>
              </a:rPr>
              <a:t>             </a:t>
            </a:r>
            <a:r>
              <a:rPr lang="en-US" sz="2800" dirty="0">
                <a:solidFill>
                  <a:srgbClr val="000000"/>
                </a:solidFill>
              </a:rPr>
              <a:t>mole Kelvins</a:t>
            </a:r>
            <a:endParaRPr lang="en-US" sz="2800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40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432</Words>
  <Application>Microsoft Macintosh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Ideal Gas Law</vt:lpstr>
      <vt:lpstr>Kinetic Molecular Theory</vt:lpstr>
      <vt:lpstr>Ideal Gas Law</vt:lpstr>
      <vt:lpstr>Ideal Gas Law:  PV = nRT</vt:lpstr>
      <vt:lpstr>Universal Gas Constant</vt:lpstr>
      <vt:lpstr>Deriving R for P in Atmospheres</vt:lpstr>
      <vt:lpstr>R Value When P Is In Atmospheres</vt:lpstr>
      <vt:lpstr>Deriving R For P In Kilopascals</vt:lpstr>
      <vt:lpstr>R Value When P Is In Kilopascals</vt:lpstr>
      <vt:lpstr>Ideal Gas Law - Pressure</vt:lpstr>
      <vt:lpstr>Ideal Gas Law - Volume</vt:lpstr>
      <vt:lpstr>Ideal Gas Law - Temperature</vt:lpstr>
      <vt:lpstr>Ideal Gas Law - Moles</vt:lpstr>
      <vt:lpstr>Ideal Gas Law Problem</vt:lpstr>
      <vt:lpstr>Ideal Gas Law Solution (moles)</vt:lpstr>
      <vt:lpstr>Ideal Gas Law Solution (Grams)</vt:lpstr>
      <vt:lpstr>Ideal Gas Law Answer</vt:lpstr>
      <vt:lpstr>The End</vt:lpstr>
    </vt:vector>
  </TitlesOfParts>
  <Company>ADVANCED TRAINING CCW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Ideal Gas Law</dc:title>
  <dc:creator>Steven Diadiun</dc:creator>
  <cp:lastModifiedBy>Steven Diadiun</cp:lastModifiedBy>
  <cp:revision>2</cp:revision>
  <dcterms:created xsi:type="dcterms:W3CDTF">2015-04-12T19:52:53Z</dcterms:created>
  <dcterms:modified xsi:type="dcterms:W3CDTF">2015-04-13T01:06:04Z</dcterms:modified>
</cp:coreProperties>
</file>