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8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0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4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9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2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5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4BB2-FA92-784A-B2E3-96D72BB29043}" type="datetimeFigureOut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3C7E-415C-7441-B0EE-A0D227D6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178050"/>
            <a:ext cx="7467600" cy="1098550"/>
          </a:xfrm>
        </p:spPr>
        <p:txBody>
          <a:bodyPr/>
          <a:lstStyle/>
          <a:p>
            <a:r>
              <a:rPr lang="en-US"/>
              <a:t>The Gas Laws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Chemistry</a:t>
            </a:r>
          </a:p>
          <a:p>
            <a:r>
              <a:rPr lang="en-US"/>
              <a:t>Dr. May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5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 of Hydrogen Gas (H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Mass</a:t>
            </a:r>
          </a:p>
          <a:p>
            <a:endParaRPr lang="en-US"/>
          </a:p>
          <a:p>
            <a:r>
              <a:rPr lang="en-US"/>
              <a:t>Volume at STP	</a:t>
            </a:r>
          </a:p>
          <a:p>
            <a:endParaRPr lang="en-US"/>
          </a:p>
          <a:p>
            <a:r>
              <a:rPr lang="en-US"/>
              <a:t>Molecules</a:t>
            </a:r>
          </a:p>
        </p:txBody>
      </p:sp>
      <p:sp>
        <p:nvSpPr>
          <p:cNvPr id="5632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______ </a:t>
            </a:r>
            <a:r>
              <a:rPr lang="en-US" dirty="0"/>
              <a:t>grams</a:t>
            </a:r>
          </a:p>
          <a:p>
            <a:endParaRPr lang="en-US" dirty="0"/>
          </a:p>
          <a:p>
            <a:r>
              <a:rPr lang="en-US" dirty="0" smtClean="0"/>
              <a:t>_______ </a:t>
            </a:r>
            <a:r>
              <a:rPr lang="en-US" dirty="0"/>
              <a:t>liters</a:t>
            </a:r>
          </a:p>
          <a:p>
            <a:endParaRPr lang="en-US" dirty="0"/>
          </a:p>
          <a:p>
            <a:r>
              <a:rPr lang="en-US" dirty="0"/>
              <a:t>6.02 x 10</a:t>
            </a:r>
            <a:r>
              <a:rPr lang="en-US" baseline="30000" dirty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9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Conditions (STP)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Molar Volume</a:t>
            </a:r>
          </a:p>
          <a:p>
            <a:endParaRPr lang="en-US"/>
          </a:p>
          <a:p>
            <a:r>
              <a:rPr lang="en-US"/>
              <a:t>Standard</a:t>
            </a:r>
          </a:p>
          <a:p>
            <a:pPr>
              <a:buFont typeface="Wingdings" charset="0"/>
              <a:buNone/>
            </a:pPr>
            <a:r>
              <a:rPr lang="en-US"/>
              <a:t>   Temperature</a:t>
            </a:r>
          </a:p>
          <a:p>
            <a:endParaRPr lang="en-US"/>
          </a:p>
          <a:p>
            <a:r>
              <a:rPr lang="en-US"/>
              <a:t>Standard Pressure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_______ </a:t>
            </a:r>
            <a:r>
              <a:rPr lang="en-US" dirty="0"/>
              <a:t>liters/mole</a:t>
            </a:r>
          </a:p>
          <a:p>
            <a:endParaRPr lang="en-US" dirty="0"/>
          </a:p>
          <a:p>
            <a:r>
              <a:rPr lang="en-US" dirty="0" smtClean="0"/>
              <a:t>_____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endParaRPr lang="en-US" dirty="0"/>
          </a:p>
          <a:p>
            <a:r>
              <a:rPr lang="en-US" dirty="0" smtClean="0"/>
              <a:t>_____ </a:t>
            </a:r>
            <a:r>
              <a:rPr lang="en-US" dirty="0"/>
              <a:t>Kelvins</a:t>
            </a:r>
          </a:p>
          <a:p>
            <a:endParaRPr lang="en-US" dirty="0"/>
          </a:p>
          <a:p>
            <a:r>
              <a:rPr lang="en-US" dirty="0" smtClean="0"/>
              <a:t>____ </a:t>
            </a:r>
            <a:r>
              <a:rPr lang="en-US" dirty="0"/>
              <a:t>atmosphere</a:t>
            </a:r>
          </a:p>
          <a:p>
            <a:r>
              <a:rPr lang="en-US" dirty="0" smtClean="0"/>
              <a:t>________ </a:t>
            </a:r>
            <a:r>
              <a:rPr lang="en-US" dirty="0"/>
              <a:t>kilopascals</a:t>
            </a:r>
          </a:p>
          <a:p>
            <a:r>
              <a:rPr lang="en-US" dirty="0" smtClean="0"/>
              <a:t>_____ </a:t>
            </a:r>
            <a:r>
              <a:rPr lang="en-US" dirty="0"/>
              <a:t>mm Hg</a:t>
            </a:r>
          </a:p>
        </p:txBody>
      </p:sp>
    </p:spTree>
    <p:extLst>
      <p:ext uri="{BB962C8B-B14F-4D97-AF65-F5344CB8AC3E}">
        <p14:creationId xmlns:p14="http://schemas.microsoft.com/office/powerpoint/2010/main" val="83707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5837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 Law Unit Conversions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liters </a:t>
            </a:r>
            <a:r>
              <a:rPr lang="en-US">
                <a:sym typeface="Symbol" charset="0"/>
              </a:rPr>
              <a:t> milliliters</a:t>
            </a:r>
          </a:p>
          <a:p>
            <a:r>
              <a:rPr lang="en-US">
                <a:sym typeface="Symbol" charset="0"/>
              </a:rPr>
              <a:t>milliliters  liters</a:t>
            </a:r>
          </a:p>
          <a:p>
            <a:r>
              <a:rPr lang="en-US" baseline="30000">
                <a:sym typeface="Symbol" charset="0"/>
              </a:rPr>
              <a:t>o </a:t>
            </a:r>
            <a:r>
              <a:rPr lang="en-US">
                <a:sym typeface="Symbol" charset="0"/>
              </a:rPr>
              <a:t>C  Kelvins</a:t>
            </a:r>
          </a:p>
          <a:p>
            <a:r>
              <a:rPr lang="en-US">
                <a:sym typeface="Symbol" charset="0"/>
              </a:rPr>
              <a:t>Kelvins  </a:t>
            </a:r>
            <a:r>
              <a:rPr lang="en-US" baseline="30000">
                <a:sym typeface="Symbol" charset="0"/>
              </a:rPr>
              <a:t>o </a:t>
            </a:r>
            <a:r>
              <a:rPr lang="en-US">
                <a:sym typeface="Symbol" charset="0"/>
              </a:rPr>
              <a:t>C</a:t>
            </a:r>
          </a:p>
          <a:p>
            <a:r>
              <a:rPr lang="en-US">
                <a:sym typeface="Symbol" charset="0"/>
              </a:rPr>
              <a:t>mm  atm</a:t>
            </a:r>
          </a:p>
          <a:p>
            <a:r>
              <a:rPr lang="en-US">
                <a:sym typeface="Symbol" charset="0"/>
              </a:rPr>
              <a:t>atm  mm</a:t>
            </a:r>
          </a:p>
          <a:p>
            <a:r>
              <a:rPr lang="en-US">
                <a:sym typeface="Symbol" charset="0"/>
              </a:rPr>
              <a:t>atm  kPa</a:t>
            </a:r>
          </a:p>
          <a:p>
            <a:r>
              <a:rPr lang="en-US">
                <a:sym typeface="Symbol" charset="0"/>
              </a:rPr>
              <a:t>kPa  atm</a:t>
            </a:r>
          </a:p>
        </p:txBody>
      </p:sp>
      <p:sp>
        <p:nvSpPr>
          <p:cNvPr id="59397" name="Rectangle 102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Multiply by 1000</a:t>
            </a:r>
          </a:p>
          <a:p>
            <a:r>
              <a:rPr lang="en-US"/>
              <a:t>Divide by 1000</a:t>
            </a:r>
          </a:p>
          <a:p>
            <a:r>
              <a:rPr lang="en-US"/>
              <a:t>Add 273</a:t>
            </a:r>
          </a:p>
          <a:p>
            <a:r>
              <a:rPr lang="en-US"/>
              <a:t>Subtract 273</a:t>
            </a:r>
          </a:p>
          <a:p>
            <a:r>
              <a:rPr lang="en-US"/>
              <a:t>Divide by 760</a:t>
            </a:r>
          </a:p>
          <a:p>
            <a:r>
              <a:rPr lang="en-US"/>
              <a:t>Multiply by 760</a:t>
            </a:r>
          </a:p>
          <a:p>
            <a:r>
              <a:rPr lang="en-US"/>
              <a:t>Multiply by 101.32</a:t>
            </a:r>
          </a:p>
          <a:p>
            <a:r>
              <a:rPr lang="en-US"/>
              <a:t>Divide by 101.32</a:t>
            </a:r>
          </a:p>
        </p:txBody>
      </p:sp>
    </p:spTree>
    <p:extLst>
      <p:ext uri="{BB962C8B-B14F-4D97-AF65-F5344CB8AC3E}">
        <p14:creationId xmlns:p14="http://schemas.microsoft.com/office/powerpoint/2010/main" val="332132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  <p:bldP spid="5939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Charles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constant pressure, the volume of a gas is directly proportional to its temperature in Kelvins</a:t>
            </a:r>
          </a:p>
          <a:p>
            <a:r>
              <a:rPr lang="en-US" dirty="0" smtClean="0"/>
              <a:t>___________________________________</a:t>
            </a:r>
            <a:endParaRPr lang="en-US" dirty="0"/>
          </a:p>
          <a:p>
            <a:pPr>
              <a:buFont typeface="Wingdings" charset="0"/>
              <a:buNone/>
            </a:pPr>
            <a:endParaRPr lang="en-US" b="1" baseline="-25000" dirty="0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r>
              <a:rPr lang="en-US" b="1" baseline="-25000" dirty="0"/>
              <a:t>  </a:t>
            </a:r>
            <a:r>
              <a:rPr lang="en-US" sz="2400" dirty="0"/>
              <a:t>As the temperature goes </a:t>
            </a:r>
            <a:r>
              <a:rPr lang="en-US" sz="2400" u="sng" dirty="0" smtClean="0"/>
              <a:t>_____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/>
              <a:t>the volume </a:t>
            </a:r>
            <a:r>
              <a:rPr lang="en-US" sz="2400" dirty="0" smtClean="0"/>
              <a:t>goes_______</a:t>
            </a:r>
            <a:endParaRPr lang="en-US" sz="2400" dirty="0">
              <a:solidFill>
                <a:srgbClr val="FFFF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5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Boyle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constant temperature, the volume of a gas is inversely proportional to the </a:t>
            </a:r>
            <a:r>
              <a:rPr lang="en-US" dirty="0" smtClean="0"/>
              <a:t>pressure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__________________________________</a:t>
            </a:r>
            <a:endParaRPr lang="en-US" dirty="0" smtClean="0"/>
          </a:p>
          <a:p>
            <a:pPr marL="0" indent="0">
              <a:buNone/>
            </a:pPr>
            <a:endParaRPr lang="en-US" baseline="-25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Font typeface="Wingdings" charset="0"/>
              <a:buNone/>
            </a:pPr>
            <a:endParaRPr lang="en-US" baseline="-25000" dirty="0">
              <a:solidFill>
                <a:srgbClr val="FFFF0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sz="2400" dirty="0"/>
              <a:t>As the pressure goes </a:t>
            </a:r>
            <a:r>
              <a:rPr lang="en-US" sz="2400" u="sng" dirty="0" smtClean="0"/>
              <a:t>_______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the volume goes </a:t>
            </a:r>
            <a:r>
              <a:rPr lang="en-US" sz="2400" u="sng" dirty="0" smtClean="0"/>
              <a:t>________</a:t>
            </a:r>
            <a:endParaRPr lang="en-US" sz="2400" dirty="0">
              <a:solidFill>
                <a:srgbClr val="FFFF00"/>
              </a:solidFill>
              <a:sym typeface="Symbol" charset="0"/>
            </a:endParaRPr>
          </a:p>
          <a:p>
            <a:pPr algn="ctr">
              <a:buFont typeface="Wingdings" charset="0"/>
              <a:buNone/>
            </a:pPr>
            <a:endParaRPr lang="en-US" sz="2400" dirty="0">
              <a:solidFill>
                <a:srgbClr val="FFFF00"/>
              </a:solidFill>
              <a:sym typeface="Symbol" charset="0"/>
            </a:endParaRPr>
          </a:p>
          <a:p>
            <a:pPr algn="ctr">
              <a:buFont typeface="Wingdings" charset="0"/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7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Combined Gas Law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3200" baseline="-25000" dirty="0" smtClean="0"/>
              <a:t>________________________________________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baseline="-25000" dirty="0"/>
          </a:p>
          <a:p>
            <a:pPr>
              <a:lnSpc>
                <a:spcPct val="90000"/>
              </a:lnSpc>
            </a:pPr>
            <a:r>
              <a:rPr lang="en-US" sz="2800" dirty="0"/>
              <a:t>Standard Pressure (P) = 101.32 </a:t>
            </a:r>
            <a:r>
              <a:rPr lang="en-US" sz="2800" dirty="0" err="1"/>
              <a:t>kPa</a:t>
            </a:r>
            <a:r>
              <a:rPr lang="en-US" sz="2800" dirty="0"/>
              <a:t>, 1 </a:t>
            </a:r>
            <a:r>
              <a:rPr lang="en-US" sz="2800" dirty="0" err="1"/>
              <a:t>atm</a:t>
            </a:r>
            <a:r>
              <a:rPr lang="en-US" sz="2800" dirty="0"/>
              <a:t>, or 760 mm Hg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Standard Temperature (T) is 273 K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Volume (V) is in liters, ml or cm</a:t>
            </a:r>
            <a:r>
              <a:rPr lang="en-US" sz="2800" baseline="30000" dirty="0"/>
              <a:t>3</a:t>
            </a:r>
            <a:r>
              <a:rPr lang="en-US" sz="2800" dirty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6894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Charles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Problem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dirty="0"/>
              <a:t>A balloon with a volume of 2 liters and a temperature of 25</a:t>
            </a:r>
            <a:r>
              <a:rPr lang="en-US" baseline="30000" dirty="0"/>
              <a:t>o</a:t>
            </a:r>
            <a:r>
              <a:rPr lang="en-US" dirty="0"/>
              <a:t>C is heated to 38</a:t>
            </a:r>
            <a:r>
              <a:rPr lang="en-US" baseline="30000" dirty="0"/>
              <a:t>o</a:t>
            </a:r>
            <a:r>
              <a:rPr lang="en-US" dirty="0"/>
              <a:t>C. What is the new volume?</a:t>
            </a:r>
          </a:p>
          <a:p>
            <a:pPr marL="609600" indent="-609600">
              <a:buFont typeface="Wingdings" charset="0"/>
              <a:buNone/>
            </a:pPr>
            <a:r>
              <a:rPr lang="en-US" dirty="0"/>
              <a:t>1. Convert </a:t>
            </a:r>
            <a:r>
              <a:rPr lang="en-US" baseline="-25000" dirty="0"/>
              <a:t> 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to Kelvins</a:t>
            </a:r>
          </a:p>
          <a:p>
            <a:pPr marL="609600" indent="-609600">
              <a:buFont typeface="Wingdings" charset="0"/>
              <a:buNone/>
            </a:pPr>
            <a:r>
              <a:rPr lang="en-US" dirty="0"/>
              <a:t>	25 + 273 = 298 K</a:t>
            </a:r>
          </a:p>
          <a:p>
            <a:pPr marL="609600" indent="-609600">
              <a:buFont typeface="Wingdings" charset="0"/>
              <a:buNone/>
            </a:pPr>
            <a:r>
              <a:rPr lang="en-US" dirty="0"/>
              <a:t>	38 + 273 = 311 K</a:t>
            </a:r>
          </a:p>
          <a:p>
            <a:pPr marL="609600" indent="-609600">
              <a:buFont typeface="Wingdings" charset="0"/>
              <a:buNone/>
            </a:pPr>
            <a:r>
              <a:rPr lang="en-US" dirty="0"/>
              <a:t>2.  Insert into formula</a:t>
            </a:r>
          </a:p>
        </p:txBody>
      </p:sp>
    </p:spTree>
    <p:extLst>
      <p:ext uri="{BB962C8B-B14F-4D97-AF65-F5344CB8AC3E}">
        <p14:creationId xmlns:p14="http://schemas.microsoft.com/office/powerpoint/2010/main" val="172497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Charles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Solution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>
              <a:lnSpc>
                <a:spcPct val="90000"/>
              </a:lnSpc>
              <a:buFont typeface="Wingdings" charset="0"/>
              <a:buNone/>
            </a:pP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                         </a:t>
            </a:r>
            <a:r>
              <a:rPr lang="en-US" dirty="0" smtClean="0"/>
              <a:t>               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     T</a:t>
            </a:r>
            <a:r>
              <a:rPr lang="en-US" baseline="-25000" dirty="0"/>
              <a:t>2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b="1" baseline="-250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baseline="-25000" dirty="0"/>
              <a:t> 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2 liters		V</a:t>
            </a:r>
            <a:r>
              <a:rPr lang="en-US" baseline="-25000" dirty="0"/>
              <a:t>2</a:t>
            </a:r>
            <a:r>
              <a:rPr lang="en-US" dirty="0"/>
              <a:t> = Unknown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 T</a:t>
            </a:r>
            <a:r>
              <a:rPr lang="en-US" baseline="-25000" dirty="0"/>
              <a:t>1</a:t>
            </a:r>
            <a:r>
              <a:rPr lang="en-US" dirty="0"/>
              <a:t> = 298 K		T</a:t>
            </a:r>
            <a:r>
              <a:rPr lang="en-US" baseline="-25000" dirty="0"/>
              <a:t>2</a:t>
            </a:r>
            <a:r>
              <a:rPr lang="en-US" dirty="0"/>
              <a:t> = 311 K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</a:t>
            </a:r>
            <a:r>
              <a:rPr lang="en-US" u="sng" dirty="0"/>
              <a:t>2   </a:t>
            </a:r>
            <a:r>
              <a:rPr lang="en-US" dirty="0"/>
              <a:t> </a:t>
            </a:r>
            <a:r>
              <a:rPr lang="en-US" baseline="-25000" dirty="0"/>
              <a:t>=  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				298   311</a:t>
            </a:r>
          </a:p>
        </p:txBody>
      </p:sp>
    </p:spTree>
    <p:extLst>
      <p:ext uri="{BB962C8B-B14F-4D97-AF65-F5344CB8AC3E}">
        <p14:creationId xmlns:p14="http://schemas.microsoft.com/office/powerpoint/2010/main" val="369701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Charles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Solution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				</a:t>
            </a:r>
            <a:r>
              <a:rPr lang="en-US" u="sng" dirty="0"/>
              <a:t>  2   </a:t>
            </a:r>
            <a:r>
              <a:rPr lang="en-US" dirty="0"/>
              <a:t> </a:t>
            </a:r>
            <a:r>
              <a:rPr lang="en-US" baseline="-25000" dirty="0"/>
              <a:t>=   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				 298    311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298 V</a:t>
            </a:r>
            <a:r>
              <a:rPr lang="en-US" baseline="-25000" dirty="0"/>
              <a:t>2</a:t>
            </a:r>
            <a:r>
              <a:rPr lang="en-US" dirty="0"/>
              <a:t>  =  (2) 311</a:t>
            </a:r>
          </a:p>
          <a:p>
            <a:pPr algn="ctr"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 = </a:t>
            </a:r>
            <a:r>
              <a:rPr lang="en-US" u="sng" dirty="0"/>
              <a:t>622</a:t>
            </a:r>
            <a:r>
              <a:rPr lang="en-US" dirty="0"/>
              <a:t> </a:t>
            </a:r>
          </a:p>
          <a:p>
            <a:pPr algn="ctr">
              <a:buFont typeface="Wingdings" charset="0"/>
              <a:buNone/>
            </a:pPr>
            <a:r>
              <a:rPr lang="en-US" dirty="0"/>
              <a:t>         298</a:t>
            </a:r>
          </a:p>
          <a:p>
            <a:pPr algn="ctr"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0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Charles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Law Problem Answer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dirty="0"/>
              <a:t>A balloon with a volume of 2 liters and a temperature of 25</a:t>
            </a:r>
            <a:r>
              <a:rPr lang="en-US" baseline="30000" dirty="0"/>
              <a:t>o</a:t>
            </a:r>
            <a:r>
              <a:rPr lang="en-US" dirty="0"/>
              <a:t>C is heated to 38</a:t>
            </a:r>
            <a:r>
              <a:rPr lang="en-US" baseline="30000" dirty="0"/>
              <a:t>o</a:t>
            </a:r>
            <a:r>
              <a:rPr lang="en-US" dirty="0"/>
              <a:t>C. What is the new volume?</a:t>
            </a:r>
          </a:p>
          <a:p>
            <a:pPr marL="609600" indent="-609600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0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Gaseous Matter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Indefinite </a:t>
            </a:r>
            <a:r>
              <a:rPr lang="en-US" dirty="0" smtClean="0"/>
              <a:t>__________ and ___ </a:t>
            </a:r>
            <a:r>
              <a:rPr lang="en-US" dirty="0"/>
              <a:t>fixed shape</a:t>
            </a:r>
          </a:p>
          <a:p>
            <a:r>
              <a:rPr lang="en-US" dirty="0"/>
              <a:t>Particles move </a:t>
            </a:r>
            <a:r>
              <a:rPr lang="en-US" dirty="0" smtClean="0"/>
              <a:t>____________ </a:t>
            </a:r>
            <a:r>
              <a:rPr lang="en-US" dirty="0"/>
              <a:t>of each </a:t>
            </a:r>
            <a:r>
              <a:rPr lang="en-US" dirty="0" smtClean="0"/>
              <a:t>other</a:t>
            </a:r>
            <a:endParaRPr lang="en-US" dirty="0"/>
          </a:p>
          <a:p>
            <a:r>
              <a:rPr lang="en-US" dirty="0"/>
              <a:t>Particles have gained enough energy to overcome the attractive forces that held them together as </a:t>
            </a:r>
            <a:r>
              <a:rPr lang="en-US" dirty="0" smtClean="0"/>
              <a:t>_________ ______ __________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7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Law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A balloon has a volume of 2.0 liters at </a:t>
            </a: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743 mm. The pressure is increased to 2.5 atmospheres (</a:t>
            </a:r>
            <a:r>
              <a:rPr lang="en-US" sz="2800" dirty="0" err="1"/>
              <a:t>atm</a:t>
            </a:r>
            <a:r>
              <a:rPr lang="en-US" sz="2800" dirty="0"/>
              <a:t>). What is the new volume?</a:t>
            </a:r>
          </a:p>
          <a:p>
            <a:pPr marL="609600" indent="-609600">
              <a:lnSpc>
                <a:spcPct val="90000"/>
              </a:lnSpc>
            </a:pPr>
            <a:endParaRPr lang="en-US" sz="2800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1.  Convert pressure to the same units</a:t>
            </a: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743 </a:t>
            </a:r>
            <a:r>
              <a:rPr lang="en-US" sz="2800" dirty="0">
                <a:sym typeface="Symbol" charset="0"/>
              </a:rPr>
              <a:t> 760 = .98 </a:t>
            </a:r>
            <a:r>
              <a:rPr lang="en-US" sz="2800" dirty="0" err="1">
                <a:sym typeface="Symbol" charset="0"/>
              </a:rPr>
              <a:t>atm</a:t>
            </a:r>
            <a:endParaRPr lang="en-US" sz="2800" dirty="0">
              <a:sym typeface="Symbol" charset="0"/>
            </a:endParaRPr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2. Insert into formula</a:t>
            </a:r>
          </a:p>
        </p:txBody>
      </p:sp>
    </p:spTree>
    <p:extLst>
      <p:ext uri="{BB962C8B-B14F-4D97-AF65-F5344CB8AC3E}">
        <p14:creationId xmlns:p14="http://schemas.microsoft.com/office/powerpoint/2010/main" val="146561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Law 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 =  0.98 </a:t>
            </a:r>
            <a:r>
              <a:rPr lang="en-US" dirty="0" err="1"/>
              <a:t>atm</a:t>
            </a:r>
            <a:r>
              <a:rPr lang="en-US" dirty="0"/>
              <a:t>		P</a:t>
            </a:r>
            <a:r>
              <a:rPr lang="en-US" baseline="-25000" dirty="0"/>
              <a:t>2</a:t>
            </a:r>
            <a:r>
              <a:rPr lang="en-US" dirty="0"/>
              <a:t>  = 2.5 </a:t>
            </a:r>
            <a:r>
              <a:rPr lang="en-US" dirty="0" err="1"/>
              <a:t>atm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 =  2.0 liters		V</a:t>
            </a:r>
            <a:r>
              <a:rPr lang="en-US" baseline="-25000" dirty="0"/>
              <a:t>2</a:t>
            </a:r>
            <a:r>
              <a:rPr lang="en-US" dirty="0"/>
              <a:t>  = unknown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0.98 (2.0) = 2.5 V</a:t>
            </a:r>
            <a:r>
              <a:rPr lang="en-US" baseline="-25000" dirty="0"/>
              <a:t>2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baseline="-25000" dirty="0"/>
          </a:p>
          <a:p>
            <a:pPr algn="ctr">
              <a:buFont typeface="Wingdings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10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Boyle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 Solution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= 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0.98 (2.0) = 2.5 V</a:t>
            </a:r>
            <a:r>
              <a:rPr lang="en-US" baseline="-25000" dirty="0"/>
              <a:t>2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u="sng" dirty="0"/>
              <a:t>0.98 (2.0)</a:t>
            </a:r>
          </a:p>
          <a:p>
            <a:pPr algn="ctr">
              <a:buFont typeface="Wingdings" charset="0"/>
              <a:buNone/>
            </a:pPr>
            <a:r>
              <a:rPr lang="en-US" dirty="0"/>
              <a:t>       2.5</a:t>
            </a:r>
          </a:p>
          <a:p>
            <a:pPr algn="ctr"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7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Boyle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Law Problem Answer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US" dirty="0"/>
              <a:t>	A balloon has a volume of 2.0 liters at </a:t>
            </a:r>
          </a:p>
          <a:p>
            <a:pPr marL="609600" indent="-609600">
              <a:buFont typeface="Wingdings" charset="0"/>
              <a:buNone/>
            </a:pPr>
            <a:r>
              <a:rPr lang="en-US" dirty="0"/>
              <a:t>	743 mm. The pressure is increased to 2.5 atmospheres (</a:t>
            </a:r>
            <a:r>
              <a:rPr lang="en-US" dirty="0" err="1"/>
              <a:t>atm</a:t>
            </a:r>
            <a:r>
              <a:rPr lang="en-US" dirty="0"/>
              <a:t>). What is the new volume?</a:t>
            </a:r>
          </a:p>
          <a:p>
            <a:pPr marL="609600" indent="-609600">
              <a:buFont typeface="Wingdings" charset="0"/>
              <a:buNone/>
            </a:pPr>
            <a:endParaRPr lang="en-US" dirty="0"/>
          </a:p>
          <a:p>
            <a:pPr marL="609600" indent="-609600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6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Problem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A balloon has a volume of 2.0 liters at a pressure of 98 </a:t>
            </a:r>
            <a:r>
              <a:rPr lang="en-US" sz="2800" dirty="0" err="1"/>
              <a:t>kPa</a:t>
            </a:r>
            <a:r>
              <a:rPr lang="en-US" sz="2800" dirty="0"/>
              <a:t> and a temperature of 25 </a:t>
            </a:r>
            <a:r>
              <a:rPr lang="en-US" sz="2800" baseline="30000" dirty="0" err="1"/>
              <a:t>o</a:t>
            </a:r>
            <a:r>
              <a:rPr lang="en-US" sz="2800" dirty="0" err="1"/>
              <a:t>C.</a:t>
            </a:r>
            <a:r>
              <a:rPr lang="en-US" sz="2800" dirty="0"/>
              <a:t> What is the volume under standard conditions?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1. Convert 25 </a:t>
            </a:r>
            <a:r>
              <a:rPr lang="en-US" sz="2800" baseline="30000" dirty="0" err="1"/>
              <a:t>o</a:t>
            </a:r>
            <a:r>
              <a:rPr lang="en-US" sz="2800" dirty="0" err="1"/>
              <a:t>C</a:t>
            </a:r>
            <a:r>
              <a:rPr lang="en-US" sz="2800" dirty="0"/>
              <a:t> to Kelvins 25 + 273 = 298 K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2. Standard pressure is 101.32 </a:t>
            </a:r>
            <a:r>
              <a:rPr lang="en-US" sz="2800" dirty="0" err="1"/>
              <a:t>kPa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3. Standard temperature is 273 K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4. Insert into formula</a:t>
            </a:r>
          </a:p>
        </p:txBody>
      </p:sp>
    </p:spTree>
    <p:extLst>
      <p:ext uri="{BB962C8B-B14F-4D97-AF65-F5344CB8AC3E}">
        <p14:creationId xmlns:p14="http://schemas.microsoft.com/office/powerpoint/2010/main" val="118487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charset="0"/>
              <a:buNone/>
            </a:pPr>
            <a:r>
              <a:rPr lang="en-US" b="1" dirty="0">
                <a:solidFill>
                  <a:srgbClr val="FFFF00"/>
                </a:solidFill>
              </a:rPr>
              <a:t>				</a:t>
            </a: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P</a:t>
            </a:r>
            <a:r>
              <a:rPr lang="en-US" baseline="-25000" dirty="0"/>
              <a:t>2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b="1" dirty="0"/>
              <a:t>                        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	     T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endParaRPr lang="en-US" b="1" baseline="-25000" dirty="0"/>
          </a:p>
          <a:p>
            <a:pPr>
              <a:buFont typeface="Wingdings" charset="0"/>
              <a:buNone/>
            </a:pPr>
            <a:r>
              <a:rPr lang="en-US" dirty="0"/>
              <a:t>	P</a:t>
            </a:r>
            <a:r>
              <a:rPr lang="en-US" baseline="-25000" dirty="0"/>
              <a:t>1</a:t>
            </a:r>
            <a:r>
              <a:rPr lang="en-US" dirty="0"/>
              <a:t> = 98 </a:t>
            </a:r>
            <a:r>
              <a:rPr lang="en-US" dirty="0" err="1"/>
              <a:t>kPa</a:t>
            </a:r>
            <a:r>
              <a:rPr lang="en-US" dirty="0"/>
              <a:t>		P</a:t>
            </a:r>
            <a:r>
              <a:rPr lang="en-US" baseline="-25000" dirty="0"/>
              <a:t>2</a:t>
            </a:r>
            <a:r>
              <a:rPr lang="en-US" dirty="0"/>
              <a:t> = 101.32 </a:t>
            </a:r>
            <a:r>
              <a:rPr lang="en-US" dirty="0" err="1"/>
              <a:t>kPa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	V</a:t>
            </a:r>
            <a:r>
              <a:rPr lang="en-US" baseline="-25000" dirty="0"/>
              <a:t>1</a:t>
            </a:r>
            <a:r>
              <a:rPr lang="en-US" dirty="0"/>
              <a:t> = 2.0 liters	V</a:t>
            </a:r>
            <a:r>
              <a:rPr lang="en-US" baseline="-25000" dirty="0"/>
              <a:t>2</a:t>
            </a:r>
            <a:r>
              <a:rPr lang="en-US" dirty="0"/>
              <a:t> = unknown</a:t>
            </a:r>
          </a:p>
          <a:p>
            <a:pPr>
              <a:buFont typeface="Wingdings" charset="0"/>
              <a:buNone/>
            </a:pPr>
            <a:r>
              <a:rPr lang="en-US" dirty="0"/>
              <a:t>	T</a:t>
            </a:r>
            <a:r>
              <a:rPr lang="en-US" baseline="-25000" dirty="0"/>
              <a:t>1</a:t>
            </a:r>
            <a:r>
              <a:rPr lang="en-US" dirty="0"/>
              <a:t> = 298 K		T</a:t>
            </a:r>
            <a:r>
              <a:rPr lang="en-US" baseline="-25000" dirty="0"/>
              <a:t>2</a:t>
            </a:r>
            <a:r>
              <a:rPr lang="en-US" dirty="0"/>
              <a:t> =	273 K</a:t>
            </a:r>
            <a:endParaRPr lang="en-US" baseline="-25000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charset="0"/>
              <a:buNone/>
            </a:pPr>
            <a:r>
              <a:rPr lang="en-US" b="1" dirty="0">
                <a:solidFill>
                  <a:srgbClr val="FFFF00"/>
                </a:solidFill>
              </a:rPr>
              <a:t>				</a:t>
            </a: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P</a:t>
            </a:r>
            <a:r>
              <a:rPr lang="en-US" baseline="-25000" dirty="0"/>
              <a:t>2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b="1" dirty="0"/>
              <a:t>                        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	     T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endParaRPr lang="en-US" b="1" baseline="-25000" dirty="0"/>
          </a:p>
          <a:p>
            <a:pPr>
              <a:buFont typeface="Wingdings" charset="0"/>
              <a:buNone/>
            </a:pPr>
            <a:r>
              <a:rPr lang="en-US" dirty="0"/>
              <a:t>			</a:t>
            </a:r>
            <a:r>
              <a:rPr lang="en-US" u="sng" dirty="0"/>
              <a:t>98 (2.0) </a:t>
            </a:r>
            <a:r>
              <a:rPr lang="en-US" dirty="0"/>
              <a:t> </a:t>
            </a:r>
            <a:r>
              <a:rPr lang="en-US" baseline="-25000" dirty="0"/>
              <a:t>=  </a:t>
            </a:r>
            <a:r>
              <a:rPr lang="en-US" u="sng" dirty="0"/>
              <a:t>101.32 V</a:t>
            </a:r>
            <a:r>
              <a:rPr lang="en-US" baseline="-25000" dirty="0"/>
              <a:t>2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      		    298	      273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(298) (101.32) V</a:t>
            </a:r>
            <a:r>
              <a:rPr lang="en-US" baseline="-25000" dirty="0"/>
              <a:t>2</a:t>
            </a:r>
            <a:r>
              <a:rPr lang="en-US" dirty="0"/>
              <a:t> = (273) (98) (2.0)</a:t>
            </a:r>
          </a:p>
          <a:p>
            <a:pPr algn="ctr">
              <a:buFont typeface="Wingdings" charset="0"/>
              <a:buNone/>
            </a:pPr>
            <a:endParaRPr lang="en-US" u="sng" baseline="-25000" dirty="0"/>
          </a:p>
        </p:txBody>
      </p:sp>
    </p:spTree>
    <p:extLst>
      <p:ext uri="{BB962C8B-B14F-4D97-AF65-F5344CB8AC3E}">
        <p14:creationId xmlns:p14="http://schemas.microsoft.com/office/powerpoint/2010/main" val="133012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Solution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charset="0"/>
              <a:buNone/>
            </a:pPr>
            <a:r>
              <a:rPr lang="en-US" b="1" dirty="0">
                <a:solidFill>
                  <a:srgbClr val="FFFF00"/>
                </a:solidFill>
              </a:rPr>
              <a:t>				</a:t>
            </a: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P</a:t>
            </a:r>
            <a:r>
              <a:rPr lang="en-US" baseline="-25000" dirty="0"/>
              <a:t>2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b="1" dirty="0"/>
              <a:t>                        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	     T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(298) (101.32) V</a:t>
            </a:r>
            <a:r>
              <a:rPr lang="en-US" baseline="-25000" dirty="0"/>
              <a:t>2</a:t>
            </a:r>
            <a:r>
              <a:rPr lang="en-US" dirty="0"/>
              <a:t> = (273) (98) (2.0)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=   </a:t>
            </a:r>
            <a:r>
              <a:rPr lang="en-US" u="sng" dirty="0"/>
              <a:t>273 (98) (2.0)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		               </a:t>
            </a:r>
            <a:r>
              <a:rPr lang="en-US" dirty="0" smtClean="0"/>
              <a:t>                 </a:t>
            </a:r>
            <a:r>
              <a:rPr lang="en-US" dirty="0"/>
              <a:t>(298) (101.32)</a:t>
            </a:r>
          </a:p>
          <a:p>
            <a:pPr>
              <a:buFont typeface="Wingdings" charset="0"/>
              <a:buNone/>
            </a:pPr>
            <a:endParaRPr lang="en-US" u="sng" baseline="-25000" dirty="0"/>
          </a:p>
        </p:txBody>
      </p:sp>
    </p:spTree>
    <p:extLst>
      <p:ext uri="{BB962C8B-B14F-4D97-AF65-F5344CB8AC3E}">
        <p14:creationId xmlns:p14="http://schemas.microsoft.com/office/powerpoint/2010/main" val="226466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Solution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charset="0"/>
              <a:buNone/>
            </a:pPr>
            <a:r>
              <a:rPr lang="en-US" sz="2400" b="1" dirty="0">
                <a:solidFill>
                  <a:srgbClr val="FFFF00"/>
                </a:solidFill>
              </a:rPr>
              <a:t>				</a:t>
            </a: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P</a:t>
            </a:r>
            <a:r>
              <a:rPr lang="en-US" baseline="-25000" dirty="0"/>
              <a:t>2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sz="2800" b="1" dirty="0"/>
              <a:t>                            </a:t>
            </a:r>
            <a:r>
              <a:rPr lang="en-US" sz="2800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	   T</a:t>
            </a:r>
            <a:r>
              <a:rPr lang="en-US" sz="2800" baseline="-25000" dirty="0"/>
              <a:t>2</a:t>
            </a:r>
          </a:p>
          <a:p>
            <a:pPr>
              <a:buFont typeface="Wingdings" charset="0"/>
              <a:buNone/>
            </a:pPr>
            <a:endParaRPr lang="en-US" sz="2800" dirty="0"/>
          </a:p>
          <a:p>
            <a:pPr algn="ctr">
              <a:buFont typeface="Wingdings" charset="0"/>
              <a:buNone/>
            </a:pPr>
            <a:r>
              <a:rPr lang="en-US" sz="2800" dirty="0"/>
              <a:t>V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baseline="-25000" dirty="0"/>
              <a:t>=   </a:t>
            </a:r>
            <a:r>
              <a:rPr lang="en-US" sz="2800" u="sng" dirty="0"/>
              <a:t>273 (98) (2.0)</a:t>
            </a:r>
            <a:endParaRPr lang="en-US" sz="2800" dirty="0"/>
          </a:p>
          <a:p>
            <a:pPr>
              <a:buFont typeface="Wingdings" charset="0"/>
              <a:buNone/>
            </a:pPr>
            <a:r>
              <a:rPr lang="en-US" sz="2800" dirty="0"/>
              <a:t>		                  </a:t>
            </a:r>
            <a:r>
              <a:rPr lang="en-US" sz="2800" dirty="0" smtClean="0"/>
              <a:t>                  </a:t>
            </a:r>
            <a:r>
              <a:rPr lang="en-US" sz="2800" dirty="0"/>
              <a:t>(298) (101.32)</a:t>
            </a:r>
          </a:p>
          <a:p>
            <a:pPr>
              <a:buFont typeface="Wingdings" charset="0"/>
              <a:buNone/>
            </a:pPr>
            <a:endParaRPr lang="en-US" sz="2800" dirty="0"/>
          </a:p>
          <a:p>
            <a:pPr>
              <a:buFont typeface="Wingdings" charset="0"/>
              <a:buNone/>
            </a:pPr>
            <a:r>
              <a:rPr lang="en-US" sz="2800" dirty="0"/>
              <a:t>			V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baseline="-25000" dirty="0" smtClean="0"/>
              <a:t>=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422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Combined Gas Law Problem Answer</a:t>
            </a:r>
          </a:p>
        </p:txBody>
      </p:sp>
      <p:sp>
        <p:nvSpPr>
          <p:cNvPr id="768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/>
              <a:t>	A balloon has a volume of 2.0 liters at a pressure of 98 </a:t>
            </a:r>
            <a:r>
              <a:rPr lang="en-US" dirty="0" err="1"/>
              <a:t>kPa</a:t>
            </a:r>
            <a:r>
              <a:rPr lang="en-US" dirty="0"/>
              <a:t> and a temperature of 25 </a:t>
            </a:r>
            <a:r>
              <a:rPr lang="en-US" baseline="30000" dirty="0" err="1"/>
              <a:t>o</a:t>
            </a:r>
            <a:r>
              <a:rPr lang="en-US" dirty="0" err="1"/>
              <a:t>C.</a:t>
            </a:r>
            <a:r>
              <a:rPr lang="en-US" dirty="0"/>
              <a:t> What is the volume under standard conditions?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algn="ctr">
              <a:buFont typeface="Wingdings" charset="0"/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2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Avogadro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Number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mole of a gas contains Avogadro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number of molecules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r>
              <a:rPr lang="en-US" dirty="0"/>
              <a:t>Avogadro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number </a:t>
            </a:r>
            <a:r>
              <a:rPr lang="en-US" dirty="0" smtClean="0"/>
              <a:t>is _______________                   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219200" y="4953000"/>
            <a:ext cx="638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602,000,000,000,000,000,000,000</a:t>
            </a:r>
          </a:p>
        </p:txBody>
      </p:sp>
    </p:spTree>
    <p:extLst>
      <p:ext uri="{BB962C8B-B14F-4D97-AF65-F5344CB8AC3E}">
        <p14:creationId xmlns:p14="http://schemas.microsoft.com/office/powerpoint/2010/main" val="697527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  <p:bldP spid="64517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Gas Law – V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charset="0"/>
              <a:buNone/>
            </a:pPr>
            <a:r>
              <a:rPr lang="en-US" b="1" dirty="0">
                <a:solidFill>
                  <a:srgbClr val="FFFF00"/>
                </a:solidFill>
              </a:rPr>
              <a:t>				</a:t>
            </a: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   =    </a:t>
            </a:r>
            <a:r>
              <a:rPr lang="en-US" u="sng" dirty="0"/>
              <a:t>P</a:t>
            </a:r>
            <a:r>
              <a:rPr lang="en-US" baseline="-25000" dirty="0"/>
              <a:t>2</a:t>
            </a:r>
            <a:r>
              <a:rPr lang="en-US" u="sng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b="1" dirty="0"/>
              <a:t>                      </a:t>
            </a:r>
            <a:r>
              <a:rPr lang="en-US" b="1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	     T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endParaRPr lang="en-US" b="1" baseline="-25000" dirty="0"/>
          </a:p>
          <a:p>
            <a:pPr algn="ctr">
              <a:buFont typeface="Wingdings" charset="0"/>
              <a:buNone/>
            </a:pP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T</a:t>
            </a:r>
            <a:r>
              <a:rPr lang="en-US" baseline="-25000" dirty="0"/>
              <a:t>2 </a:t>
            </a:r>
            <a:r>
              <a:rPr lang="en-US" dirty="0"/>
              <a:t>= P</a:t>
            </a:r>
            <a:r>
              <a:rPr lang="en-US" baseline="-25000" dirty="0"/>
              <a:t>2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T</a:t>
            </a:r>
            <a:r>
              <a:rPr lang="en-US" baseline="-25000" dirty="0"/>
              <a:t>1</a:t>
            </a:r>
            <a:endParaRPr lang="en-US" dirty="0"/>
          </a:p>
          <a:p>
            <a:pPr algn="ctr">
              <a:buFont typeface="Wingdings" charset="0"/>
              <a:buNone/>
            </a:pPr>
            <a:endParaRPr lang="en-US" dirty="0"/>
          </a:p>
          <a:p>
            <a:pPr lvl="1" algn="ctr">
              <a:buFont typeface="Wingdings" charset="0"/>
              <a:buNone/>
            </a:pPr>
            <a:r>
              <a:rPr lang="en-US" u="sng" dirty="0"/>
              <a:t>P</a:t>
            </a:r>
            <a:r>
              <a:rPr lang="en-US" baseline="-25000" dirty="0"/>
              <a:t>1</a:t>
            </a:r>
            <a:r>
              <a:rPr lang="en-US" u="sng" dirty="0"/>
              <a:t>V</a:t>
            </a:r>
            <a:r>
              <a:rPr lang="en-US" baseline="-25000" dirty="0"/>
              <a:t>1</a:t>
            </a:r>
            <a:r>
              <a:rPr lang="en-US" u="sng" dirty="0"/>
              <a:t>T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=   </a:t>
            </a:r>
            <a:r>
              <a:rPr lang="en-US" dirty="0"/>
              <a:t>V</a:t>
            </a:r>
            <a:r>
              <a:rPr lang="en-US" baseline="-25000" dirty="0"/>
              <a:t>2</a:t>
            </a:r>
          </a:p>
          <a:p>
            <a:pPr>
              <a:buFont typeface="Wingdings" charset="0"/>
              <a:buNone/>
            </a:pPr>
            <a:r>
              <a:rPr lang="en-US" b="1" dirty="0"/>
              <a:t>                          </a:t>
            </a:r>
            <a:r>
              <a:rPr lang="en-US" b="1" dirty="0" smtClean="0"/>
              <a:t>             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	   </a:t>
            </a:r>
            <a:endParaRPr lang="en-US" baseline="-25000" dirty="0"/>
          </a:p>
          <a:p>
            <a:pPr algn="ctr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End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created for the benefit of our students by the Science Department at Howard High School of Technology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r>
              <a:rPr lang="en-US" dirty="0"/>
              <a:t>Please send suggestions and comments to rmay@nccvt.k12.de.us</a:t>
            </a:r>
          </a:p>
        </p:txBody>
      </p:sp>
    </p:spTree>
    <p:extLst>
      <p:ext uri="{BB962C8B-B14F-4D97-AF65-F5344CB8AC3E}">
        <p14:creationId xmlns:p14="http://schemas.microsoft.com/office/powerpoint/2010/main" val="48493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Diatomic Gas Elements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Gas</a:t>
            </a:r>
          </a:p>
          <a:p>
            <a:endParaRPr lang="en-US" dirty="0"/>
          </a:p>
          <a:p>
            <a:r>
              <a:rPr lang="en-US" dirty="0"/>
              <a:t>Hydrogen (H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Nitrogen (N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Fluorine (F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Chlorine (Cl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Molar Mass</a:t>
            </a:r>
          </a:p>
          <a:p>
            <a:pPr algn="ctr">
              <a:buFont typeface="Wingdings" charset="0"/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2 grams/mole</a:t>
            </a:r>
          </a:p>
          <a:p>
            <a:r>
              <a:rPr lang="en-US" dirty="0"/>
              <a:t>28 grams/mole</a:t>
            </a:r>
          </a:p>
          <a:p>
            <a:r>
              <a:rPr lang="en-US" dirty="0"/>
              <a:t>32 grams/mole</a:t>
            </a:r>
          </a:p>
          <a:p>
            <a:r>
              <a:rPr lang="en-US" dirty="0"/>
              <a:t>38 grams/mole</a:t>
            </a:r>
          </a:p>
          <a:p>
            <a:r>
              <a:rPr lang="en-US" dirty="0"/>
              <a:t>70 grams/mole</a:t>
            </a:r>
          </a:p>
        </p:txBody>
      </p:sp>
    </p:spTree>
    <p:extLst>
      <p:ext uri="{BB962C8B-B14F-4D97-AF65-F5344CB8AC3E}">
        <p14:creationId xmlns:p14="http://schemas.microsoft.com/office/powerpoint/2010/main" val="287758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96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96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6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6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build="p" autoUpdateAnimBg="0"/>
      <p:bldP spid="696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Inert Gas Elements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/>
              <a:t>Gas</a:t>
            </a:r>
          </a:p>
          <a:p>
            <a:endParaRPr lang="en-US" dirty="0"/>
          </a:p>
          <a:p>
            <a:r>
              <a:rPr lang="en-US" dirty="0"/>
              <a:t>Helium</a:t>
            </a:r>
          </a:p>
          <a:p>
            <a:r>
              <a:rPr lang="en-US" dirty="0"/>
              <a:t>Neon</a:t>
            </a:r>
          </a:p>
          <a:p>
            <a:r>
              <a:rPr lang="en-US" dirty="0"/>
              <a:t>Argon</a:t>
            </a:r>
          </a:p>
          <a:p>
            <a:r>
              <a:rPr lang="en-US" dirty="0"/>
              <a:t>Krypton</a:t>
            </a:r>
          </a:p>
          <a:p>
            <a:r>
              <a:rPr lang="en-US" dirty="0"/>
              <a:t>Xenon</a:t>
            </a:r>
          </a:p>
          <a:p>
            <a:r>
              <a:rPr lang="en-US" dirty="0"/>
              <a:t>Radon</a:t>
            </a:r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Molar Mass</a:t>
            </a:r>
          </a:p>
          <a:p>
            <a:endParaRPr lang="en-US" dirty="0"/>
          </a:p>
          <a:p>
            <a:r>
              <a:rPr lang="en-US" dirty="0"/>
              <a:t>4 grams/mole</a:t>
            </a:r>
          </a:p>
          <a:p>
            <a:r>
              <a:rPr lang="en-US" dirty="0"/>
              <a:t>20 grams/mole</a:t>
            </a:r>
          </a:p>
          <a:p>
            <a:r>
              <a:rPr lang="en-US" dirty="0"/>
              <a:t>40 grams/mole</a:t>
            </a:r>
          </a:p>
          <a:p>
            <a:r>
              <a:rPr lang="en-US" dirty="0"/>
              <a:t>84 grams/mole</a:t>
            </a:r>
          </a:p>
          <a:p>
            <a:r>
              <a:rPr lang="en-US" dirty="0"/>
              <a:t>131 grams/mole</a:t>
            </a:r>
          </a:p>
          <a:p>
            <a:r>
              <a:rPr lang="en-US" dirty="0"/>
              <a:t>222 grams/mole</a:t>
            </a:r>
          </a:p>
        </p:txBody>
      </p:sp>
    </p:spTree>
    <p:extLst>
      <p:ext uri="{BB962C8B-B14F-4D97-AF65-F5344CB8AC3E}">
        <p14:creationId xmlns:p14="http://schemas.microsoft.com/office/powerpoint/2010/main" val="69146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0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7066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Important Gases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Gas</a:t>
            </a:r>
          </a:p>
          <a:p>
            <a:endParaRPr lang="en-US" dirty="0"/>
          </a:p>
          <a:p>
            <a:r>
              <a:rPr lang="en-US" dirty="0"/>
              <a:t>Carbon Dioxide</a:t>
            </a:r>
          </a:p>
          <a:p>
            <a:r>
              <a:rPr lang="en-US" dirty="0"/>
              <a:t>Carbon Monoxide</a:t>
            </a:r>
          </a:p>
          <a:p>
            <a:r>
              <a:rPr lang="en-US" dirty="0"/>
              <a:t>Sulfur Dioxide</a:t>
            </a:r>
          </a:p>
          <a:p>
            <a:r>
              <a:rPr lang="en-US" dirty="0"/>
              <a:t>Methane</a:t>
            </a:r>
          </a:p>
          <a:p>
            <a:r>
              <a:rPr lang="en-US" dirty="0"/>
              <a:t>Ethane</a:t>
            </a:r>
          </a:p>
          <a:p>
            <a:r>
              <a:rPr lang="en-US" dirty="0"/>
              <a:t>Freon 14</a:t>
            </a:r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</a:rPr>
              <a:t>Formula     Molar Mass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FFFF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CO</a:t>
            </a:r>
            <a:r>
              <a:rPr lang="en-US" baseline="-25000" dirty="0"/>
              <a:t>2		</a:t>
            </a:r>
            <a:r>
              <a:rPr lang="en-US" dirty="0"/>
              <a:t>44 g/mole</a:t>
            </a:r>
          </a:p>
          <a:p>
            <a:pPr>
              <a:buFont typeface="Wingdings" charset="0"/>
              <a:buNone/>
            </a:pPr>
            <a:r>
              <a:rPr lang="en-US" dirty="0"/>
              <a:t>CO		28 g/mole</a:t>
            </a:r>
          </a:p>
          <a:p>
            <a:pPr>
              <a:buFont typeface="Wingdings" charset="0"/>
              <a:buNone/>
            </a:pPr>
            <a:r>
              <a:rPr lang="en-US" dirty="0"/>
              <a:t>SO</a:t>
            </a:r>
            <a:r>
              <a:rPr lang="en-US" baseline="-25000" dirty="0"/>
              <a:t>2</a:t>
            </a:r>
            <a:r>
              <a:rPr lang="en-US" dirty="0"/>
              <a:t>		64 g/mole</a:t>
            </a:r>
          </a:p>
          <a:p>
            <a:pPr>
              <a:buFont typeface="Wingdings" charset="0"/>
              <a:buNone/>
            </a:pPr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		16 g/mole</a:t>
            </a:r>
          </a:p>
          <a:p>
            <a:pPr>
              <a:buFont typeface="Wingdings" charset="0"/>
              <a:buNone/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	30 g/mole</a:t>
            </a:r>
          </a:p>
          <a:p>
            <a:pPr>
              <a:buFont typeface="Wingdings" charset="0"/>
              <a:buNone/>
            </a:pPr>
            <a:r>
              <a:rPr lang="en-US" dirty="0"/>
              <a:t>CF</a:t>
            </a:r>
            <a:r>
              <a:rPr lang="en-US" baseline="-25000" dirty="0"/>
              <a:t>4		</a:t>
            </a:r>
            <a:r>
              <a:rPr lang="en-US" dirty="0"/>
              <a:t>88 g/mole</a:t>
            </a:r>
          </a:p>
        </p:txBody>
      </p:sp>
    </p:spTree>
    <p:extLst>
      <p:ext uri="{BB962C8B-B14F-4D97-AF65-F5344CB8AC3E}">
        <p14:creationId xmlns:p14="http://schemas.microsoft.com/office/powerpoint/2010/main" val="157366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6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  <p:bldP spid="7168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Mole of Oxygen Gas (O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Has a mass of </a:t>
            </a:r>
            <a:r>
              <a:rPr lang="en-US" dirty="0" smtClean="0"/>
              <a:t>_____ </a:t>
            </a:r>
            <a:r>
              <a:rPr lang="en-US" dirty="0"/>
              <a:t>grams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Occupies </a:t>
            </a:r>
            <a:r>
              <a:rPr lang="en-US" dirty="0" smtClean="0"/>
              <a:t>_______ </a:t>
            </a:r>
            <a:r>
              <a:rPr lang="en-US" dirty="0"/>
              <a:t>liters at STP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273 Kelvins (0</a:t>
            </a:r>
            <a:r>
              <a:rPr lang="en-US" baseline="30000" dirty="0"/>
              <a:t>o</a:t>
            </a:r>
            <a:r>
              <a:rPr lang="en-US" dirty="0"/>
              <a:t>C)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atmosphere (101.32 </a:t>
            </a:r>
            <a:r>
              <a:rPr lang="en-US" dirty="0" err="1"/>
              <a:t>kPa</a:t>
            </a:r>
            <a:r>
              <a:rPr lang="en-US" dirty="0"/>
              <a:t>)(760 mm)</a:t>
            </a: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Contains </a:t>
            </a:r>
            <a:r>
              <a:rPr lang="en-US" dirty="0" smtClean="0"/>
              <a:t>_____________ molecules</a:t>
            </a:r>
            <a:endParaRPr lang="en-US" dirty="0"/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(Avogadro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Number)</a:t>
            </a:r>
          </a:p>
          <a:p>
            <a:pPr algn="ctr">
              <a:lnSpc>
                <a:spcPct val="90000"/>
              </a:lnSpc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3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 of Carbon Dioxide (CO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 a mass of </a:t>
            </a:r>
            <a:r>
              <a:rPr lang="en-US" dirty="0" smtClean="0"/>
              <a:t>___ </a:t>
            </a:r>
            <a:r>
              <a:rPr lang="en-US" dirty="0"/>
              <a:t>grams</a:t>
            </a:r>
          </a:p>
          <a:p>
            <a:endParaRPr lang="en-US" dirty="0"/>
          </a:p>
          <a:p>
            <a:r>
              <a:rPr lang="en-US" dirty="0"/>
              <a:t>Occupies </a:t>
            </a:r>
            <a:r>
              <a:rPr lang="en-US" dirty="0" smtClean="0"/>
              <a:t>_______ </a:t>
            </a:r>
            <a:r>
              <a:rPr lang="en-US" dirty="0"/>
              <a:t>liters at STP</a:t>
            </a:r>
          </a:p>
          <a:p>
            <a:endParaRPr lang="en-US" dirty="0"/>
          </a:p>
          <a:p>
            <a:r>
              <a:rPr lang="en-US" dirty="0"/>
              <a:t>Contains </a:t>
            </a:r>
            <a:r>
              <a:rPr lang="en-US" dirty="0" smtClean="0"/>
              <a:t>_________________ </a:t>
            </a:r>
            <a:r>
              <a:rPr lang="en-US" dirty="0"/>
              <a:t>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Mole of Nitrogen Gas (N</a:t>
            </a:r>
            <a:r>
              <a:rPr lang="en-US" baseline="-25000"/>
              <a:t>2</a:t>
            </a:r>
            <a:r>
              <a:rPr lang="en-US"/>
              <a:t>)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 a mass of </a:t>
            </a:r>
            <a:r>
              <a:rPr lang="en-US" dirty="0" smtClean="0"/>
              <a:t>___ </a:t>
            </a:r>
            <a:r>
              <a:rPr lang="en-US" dirty="0"/>
              <a:t>grams</a:t>
            </a:r>
          </a:p>
          <a:p>
            <a:endParaRPr lang="en-US" dirty="0"/>
          </a:p>
          <a:p>
            <a:r>
              <a:rPr lang="en-US" dirty="0"/>
              <a:t>Occupies </a:t>
            </a:r>
            <a:r>
              <a:rPr lang="en-US" dirty="0" smtClean="0"/>
              <a:t>_______ </a:t>
            </a:r>
            <a:r>
              <a:rPr lang="en-US" dirty="0"/>
              <a:t>liters at STP</a:t>
            </a:r>
          </a:p>
          <a:p>
            <a:endParaRPr lang="en-US" dirty="0"/>
          </a:p>
          <a:p>
            <a:r>
              <a:rPr lang="en-US" dirty="0"/>
              <a:t>Contains </a:t>
            </a:r>
            <a:r>
              <a:rPr lang="en-US" dirty="0" smtClean="0"/>
              <a:t>_____________ molecules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0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620</Words>
  <Application>Microsoft Macintosh PowerPoint</Application>
  <PresentationFormat>On-screen Show (4:3)</PresentationFormat>
  <Paragraphs>250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Gas Laws</vt:lpstr>
      <vt:lpstr>Gaseous Matter</vt:lpstr>
      <vt:lpstr>Avogadro’s Number</vt:lpstr>
      <vt:lpstr>Diatomic Gas Elements</vt:lpstr>
      <vt:lpstr>Inert Gas Elements</vt:lpstr>
      <vt:lpstr>Other Important Gases</vt:lpstr>
      <vt:lpstr>One Mole of Oxygen Gas (O2)</vt:lpstr>
      <vt:lpstr>Mole of Carbon Dioxide (CO2)</vt:lpstr>
      <vt:lpstr>One Mole of Nitrogen Gas (N2)</vt:lpstr>
      <vt:lpstr>Mole of Hydrogen Gas (H2)</vt:lpstr>
      <vt:lpstr>Standard Conditions (STP)</vt:lpstr>
      <vt:lpstr>Gas Law Unit Conversions</vt:lpstr>
      <vt:lpstr>Charles’ Law</vt:lpstr>
      <vt:lpstr>Boyle’s Law</vt:lpstr>
      <vt:lpstr>Combined Gas Law</vt:lpstr>
      <vt:lpstr>Charles’ Law Problem</vt:lpstr>
      <vt:lpstr>Charles’ Law Solution</vt:lpstr>
      <vt:lpstr>Charles’ Law Solution</vt:lpstr>
      <vt:lpstr>Charles’ Law Problem Answer</vt:lpstr>
      <vt:lpstr>Boyle’s Law Problem</vt:lpstr>
      <vt:lpstr>Boyle’s Law Solution</vt:lpstr>
      <vt:lpstr>Boyle’s Law Solution</vt:lpstr>
      <vt:lpstr>Boyle’s Law Problem Answer</vt:lpstr>
      <vt:lpstr>Combined Gas Law Problem</vt:lpstr>
      <vt:lpstr>Combined Gas Law Solution</vt:lpstr>
      <vt:lpstr>Combined Gas Law Solution</vt:lpstr>
      <vt:lpstr>Combined Gas Law Solution</vt:lpstr>
      <vt:lpstr>Combined Gas Law Solution</vt:lpstr>
      <vt:lpstr>Combined Gas Law Problem Answer</vt:lpstr>
      <vt:lpstr>Combined Gas Law – V2</vt:lpstr>
      <vt:lpstr>The End</vt:lpstr>
    </vt:vector>
  </TitlesOfParts>
  <Company>ADVANCED TRAINING CCW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 Laws</dc:title>
  <dc:creator>Steven Diadiun</dc:creator>
  <cp:lastModifiedBy>Steven Diadiun</cp:lastModifiedBy>
  <cp:revision>3</cp:revision>
  <dcterms:created xsi:type="dcterms:W3CDTF">2015-04-12T19:52:13Z</dcterms:created>
  <dcterms:modified xsi:type="dcterms:W3CDTF">2015-04-13T00:57:06Z</dcterms:modified>
</cp:coreProperties>
</file>