
<file path=[Content_Types].xml><?xml version="1.0" encoding="utf-8"?>
<Types xmlns="http://schemas.openxmlformats.org/package/2006/content-types">
  <Default Extension="xml" ContentType="application/xml"/>
  <Default Extension="wmf" ContentType="image/x-wmf"/>
  <Default Extension="WAV" ContentType="audio/wav"/>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1" r:id="rId8"/>
    <p:sldId id="275" r:id="rId9"/>
    <p:sldId id="262" r:id="rId10"/>
    <p:sldId id="263" r:id="rId11"/>
    <p:sldId id="264" r:id="rId12"/>
    <p:sldId id="276" r:id="rId13"/>
    <p:sldId id="277" r:id="rId14"/>
    <p:sldId id="278" r:id="rId15"/>
    <p:sldId id="265" r:id="rId16"/>
    <p:sldId id="282" r:id="rId17"/>
    <p:sldId id="272" r:id="rId18"/>
    <p:sldId id="273" r:id="rId19"/>
    <p:sldId id="283" r:id="rId20"/>
    <p:sldId id="274"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3" d="100"/>
          <a:sy n="63" d="100"/>
        </p:scale>
        <p:origin x="-296" y="-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02FA3C-8A06-4844-BA9A-A9D2C179E3F1}" type="datetimeFigureOut">
              <a:rPr lang="en-US" smtClean="0"/>
              <a:pPr/>
              <a:t>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0828E-E274-4B49-84A6-77286DFCD5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2FA3C-8A06-4844-BA9A-A9D2C179E3F1}" type="datetimeFigureOut">
              <a:rPr lang="en-US" smtClean="0"/>
              <a:pPr/>
              <a:t>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0828E-E274-4B49-84A6-77286DFCD5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2FA3C-8A06-4844-BA9A-A9D2C179E3F1}" type="datetimeFigureOut">
              <a:rPr lang="en-US" smtClean="0"/>
              <a:pPr/>
              <a:t>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0828E-E274-4B49-84A6-77286DFCD56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D04548-0F4D-47E1-A0C7-57F79E4D6BD6}" type="slidenum">
              <a:rPr lang="en-US"/>
              <a:pPr>
                <a:defRPr/>
              </a:pPr>
              <a:t>‹#›</a:t>
            </a:fld>
            <a:endParaRPr lang="en-US"/>
          </a:p>
        </p:txBody>
      </p:sp>
    </p:spTree>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2FA3C-8A06-4844-BA9A-A9D2C179E3F1}" type="datetimeFigureOut">
              <a:rPr lang="en-US" smtClean="0"/>
              <a:pPr/>
              <a:t>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0828E-E274-4B49-84A6-77286DFCD5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02FA3C-8A06-4844-BA9A-A9D2C179E3F1}" type="datetimeFigureOut">
              <a:rPr lang="en-US" smtClean="0"/>
              <a:pPr/>
              <a:t>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0828E-E274-4B49-84A6-77286DFCD5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02FA3C-8A06-4844-BA9A-A9D2C179E3F1}" type="datetimeFigureOut">
              <a:rPr lang="en-US" smtClean="0"/>
              <a:pPr/>
              <a:t>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0828E-E274-4B49-84A6-77286DFCD5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02FA3C-8A06-4844-BA9A-A9D2C179E3F1}" type="datetimeFigureOut">
              <a:rPr lang="en-US" smtClean="0"/>
              <a:pPr/>
              <a:t>11/6/16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70828E-E274-4B49-84A6-77286DFCD5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02FA3C-8A06-4844-BA9A-A9D2C179E3F1}" type="datetimeFigureOut">
              <a:rPr lang="en-US" smtClean="0"/>
              <a:pPr/>
              <a:t>11/6/16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70828E-E274-4B49-84A6-77286DFCD5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2FA3C-8A06-4844-BA9A-A9D2C179E3F1}" type="datetimeFigureOut">
              <a:rPr lang="en-US" smtClean="0"/>
              <a:pPr/>
              <a:t>11/6/16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70828E-E274-4B49-84A6-77286DFCD5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2FA3C-8A06-4844-BA9A-A9D2C179E3F1}" type="datetimeFigureOut">
              <a:rPr lang="en-US" smtClean="0"/>
              <a:pPr/>
              <a:t>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0828E-E274-4B49-84A6-77286DFCD5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2FA3C-8A06-4844-BA9A-A9D2C179E3F1}" type="datetimeFigureOut">
              <a:rPr lang="en-US" smtClean="0"/>
              <a:pPr/>
              <a:t>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0828E-E274-4B49-84A6-77286DFCD5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2FA3C-8A06-4844-BA9A-A9D2C179E3F1}" type="datetimeFigureOut">
              <a:rPr lang="en-US" smtClean="0"/>
              <a:pPr/>
              <a:t>11/6/16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0828E-E274-4B49-84A6-77286DFCD5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2.emf"/><Relationship Id="rId5" Type="http://schemas.openxmlformats.org/officeDocument/2006/relationships/image" Target="../media/image23.png"/><Relationship Id="rId6" Type="http://schemas.openxmlformats.org/officeDocument/2006/relationships/image" Target="../media/image24.png"/><Relationship Id="rId1" Type="http://schemas.microsoft.com/office/2007/relationships/media" Target="../media/media1.WAV"/><Relationship Id="rId2" Type="http://schemas.openxmlformats.org/officeDocument/2006/relationships/audio" Target="../media/media1.WA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gif"/><Relationship Id="rId5" Type="http://schemas.openxmlformats.org/officeDocument/2006/relationships/hyperlink" Target="http://cj_whitehound.madasafish.com/Rats_Nest/Ship_Rats/Menu.htm" TargetMode="External"/><Relationship Id="rId6" Type="http://schemas.openxmlformats.org/officeDocument/2006/relationships/image" Target="../media/image29.jpeg"/><Relationship Id="rId7" Type="http://schemas.openxmlformats.org/officeDocument/2006/relationships/hyperlink" Target="http://images.google.com/imgres?imgurl=http://www.swimming-mp3.com/image/users/48512/ftp/my_files/Ian%20Thorpe.jpg&amp;imgrefurl=http://www.swimming-mp3.com/48512/FREE-Guide-for-swimmers&amp;h=295&amp;w=450&amp;sz=45&amp;hl=en&amp;start=10&amp;um=1&amp;tbnid=ZJjt3CEAmk8zCM:&amp;tbnh=83&amp;tbnw=127&amp;prev=/images?q=swimmers+guide&amp;svnum=10&amp;um=1&amp;hl=en&amp;rlz=1T4ADBS_enUS245US246&amp;sa=N" TargetMode="External"/><Relationship Id="rId8"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hyperlink" Target="http://www.redrockstore.com/solopaddling/index.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hyperlink" Target="http://www.sciencewithmrnoon.com/physics/weightlab.sw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images.google.com/imgres?imgurl=http://etc.usf.edu/clipart/1800/1876/newton_1_lg.gif&amp;imgrefurl=http://etc.usf.edu/clipart/1800/1876/newton_1.htm&amp;h=700&amp;w=499&amp;sz=64&amp;hl=en&amp;start=90&amp;um=1&amp;tbnid=HWE6UMilERL_hM:&amp;tbnh=140&amp;tbnw=100&amp;prev=/images?q=isaac+newton&amp;start=80&amp;ndsp=20&amp;svnum=10&amp;um=1&amp;hl=en&amp;sa=N" TargetMode="Externa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j0105206"/>
          <p:cNvPicPr>
            <a:picLocks noChangeAspect="1" noChangeArrowheads="1"/>
          </p:cNvPicPr>
          <p:nvPr/>
        </p:nvPicPr>
        <p:blipFill>
          <a:blip r:embed="rId2" cstate="print"/>
          <a:srcRect/>
          <a:stretch>
            <a:fillRect/>
          </a:stretch>
        </p:blipFill>
        <p:spPr bwMode="auto">
          <a:xfrm>
            <a:off x="5029200" y="838200"/>
            <a:ext cx="3191741" cy="1085850"/>
          </a:xfrm>
          <a:prstGeom prst="rect">
            <a:avLst/>
          </a:prstGeom>
          <a:noFill/>
        </p:spPr>
      </p:pic>
      <p:pic>
        <p:nvPicPr>
          <p:cNvPr id="21505" name="Picture 1" descr="j0105204"/>
          <p:cNvPicPr>
            <a:picLocks noChangeAspect="1" noChangeArrowheads="1"/>
          </p:cNvPicPr>
          <p:nvPr/>
        </p:nvPicPr>
        <p:blipFill>
          <a:blip r:embed="rId3" cstate="print"/>
          <a:srcRect/>
          <a:stretch>
            <a:fillRect/>
          </a:stretch>
        </p:blipFill>
        <p:spPr bwMode="auto">
          <a:xfrm>
            <a:off x="1676400" y="838200"/>
            <a:ext cx="3175289" cy="1085850"/>
          </a:xfrm>
          <a:prstGeom prst="rect">
            <a:avLst/>
          </a:prstGeom>
          <a:noFill/>
        </p:spPr>
      </p:pic>
      <p:sp>
        <p:nvSpPr>
          <p:cNvPr id="21508" name="Rectangle 4"/>
          <p:cNvSpPr>
            <a:spLocks noChangeArrowheads="1"/>
          </p:cNvSpPr>
          <p:nvPr/>
        </p:nvSpPr>
        <p:spPr bwMode="auto">
          <a:xfrm>
            <a:off x="0" y="2915944"/>
            <a:ext cx="9144000" cy="1107705"/>
          </a:xfrm>
          <a:prstGeom prst="rect">
            <a:avLst/>
          </a:prstGeom>
          <a:noFill/>
          <a:ln w="9525">
            <a:noFill/>
            <a:miter lim="800000"/>
            <a:headEnd/>
            <a:tailEnd/>
          </a:ln>
          <a:effectLst/>
        </p:spPr>
        <p:txBody>
          <a:bodyPr vert="horz" wrap="square" lIns="685584" tIns="457056" rIns="457056" bIns="457056"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524000" y="228600"/>
            <a:ext cx="6578532" cy="646331"/>
          </a:xfrm>
          <a:prstGeom prst="rect">
            <a:avLst/>
          </a:prstGeom>
        </p:spPr>
        <p:txBody>
          <a:bodyPr wrap="none">
            <a:spAutoFit/>
          </a:bodyPr>
          <a:lstStyle/>
          <a:p>
            <a:pPr lvl="0" fontAlgn="base">
              <a:spcBef>
                <a:spcPct val="0"/>
              </a:spcBef>
              <a:spcAft>
                <a:spcPct val="0"/>
              </a:spcAf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Forces and Newton’s Laws NOTES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381000" y="2133600"/>
            <a:ext cx="6934200" cy="4216539"/>
          </a:xfrm>
          <a:prstGeom prst="rect">
            <a:avLst/>
          </a:prstGeom>
        </p:spPr>
        <p:txBody>
          <a:bodyPr wrap="square">
            <a:spAutoFit/>
          </a:bodyPr>
          <a:lstStyle/>
          <a:p>
            <a:pPr lvl="0" fontAlgn="base">
              <a:spcBef>
                <a:spcPct val="0"/>
              </a:spcBef>
              <a:spcAft>
                <a:spcPct val="0"/>
              </a:spcAf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Force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 </a:t>
            </a: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push</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or </a:t>
            </a: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pull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r>
            <a:b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b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indent="234950"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Force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 gives</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energy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to objects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2. causes a</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change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in motion, such as:</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914400" lvl="0" indent="457200"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Starting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914400" lvl="0" indent="457200"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Speeding Up</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914400" lvl="0" indent="457200"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Changing Direction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914400" lvl="0" indent="457200"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Stopping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914400" lvl="0" indent="457200"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Slowing Down</a:t>
            </a:r>
          </a:p>
          <a:p>
            <a:pPr lvl="0" indent="457200" eaLnBrk="0" fontAlgn="base" hangingPunct="0">
              <a:spcBef>
                <a:spcPct val="0"/>
              </a:spcBef>
              <a:spcAft>
                <a:spcPct val="0"/>
              </a:spcAf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indent="45720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(Note: all of these are forms of </a:t>
            </a:r>
            <a:r>
              <a:rPr kumimoji="0" lang="en-US" sz="24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acceleration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endParaRPr lang="en-US" sz="3600" dirty="0"/>
          </a:p>
        </p:txBody>
      </p:sp>
      <p:pic>
        <p:nvPicPr>
          <p:cNvPr id="7" name="Picture 4" descr="tennis ball"/>
          <p:cNvPicPr>
            <a:picLocks noChangeAspect="1" noChangeArrowheads="1" noCrop="1"/>
          </p:cNvPicPr>
          <p:nvPr/>
        </p:nvPicPr>
        <p:blipFill>
          <a:blip r:embed="rId4" cstate="print"/>
          <a:srcRect/>
          <a:stretch>
            <a:fillRect/>
          </a:stretch>
        </p:blipFill>
        <p:spPr>
          <a:xfrm>
            <a:off x="4876800" y="4572000"/>
            <a:ext cx="3810000" cy="5715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
                                            <p:txEl>
                                              <p:pRg st="4" end="4"/>
                                            </p:txEl>
                                          </p:spTgt>
                                        </p:tgtEl>
                                        <p:attrNameLst>
                                          <p:attrName>style.visibility</p:attrName>
                                        </p:attrNameLst>
                                      </p:cBhvr>
                                      <p:to>
                                        <p:strVal val="visible"/>
                                      </p:to>
                                    </p:set>
                                    <p:anim calcmode="discrete" valueType="clr">
                                      <p:cBhvr override="childStyle">
                                        <p:cTn id="21" dur="80"/>
                                        <p:tgtEl>
                                          <p:spTgt spid="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9">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
                                            <p:txEl>
                                              <p:pRg st="5" end="5"/>
                                            </p:txEl>
                                          </p:spTgt>
                                        </p:tgtEl>
                                        <p:attrNameLst>
                                          <p:attrName>style.visibility</p:attrName>
                                        </p:attrNameLst>
                                      </p:cBhvr>
                                      <p:to>
                                        <p:strVal val="visible"/>
                                      </p:to>
                                    </p:set>
                                    <p:anim calcmode="discrete" valueType="clr">
                                      <p:cBhvr override="childStyle">
                                        <p:cTn id="28" dur="80"/>
                                        <p:tgtEl>
                                          <p:spTgt spid="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9">
                                            <p:txEl>
                                              <p:pRg st="5" end="5"/>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9">
                                            <p:txEl>
                                              <p:pRg st="6" end="6"/>
                                            </p:txEl>
                                          </p:spTgt>
                                        </p:tgtEl>
                                        <p:attrNameLst>
                                          <p:attrName>style.visibility</p:attrName>
                                        </p:attrNameLst>
                                      </p:cBhvr>
                                      <p:to>
                                        <p:strVal val="visible"/>
                                      </p:to>
                                    </p:set>
                                    <p:anim calcmode="discrete" valueType="clr">
                                      <p:cBhvr override="childStyle">
                                        <p:cTn id="35" dur="80"/>
                                        <p:tgtEl>
                                          <p:spTgt spid="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xEl>
                                              <p:pRg st="6" end="6"/>
                                            </p:txEl>
                                          </p:spTgt>
                                        </p:tgtEl>
                                        <p:attrNameLst>
                                          <p:attrName>fillcolor</p:attrName>
                                        </p:attrNameLst>
                                      </p:cBhvr>
                                      <p:tavLst>
                                        <p:tav tm="0">
                                          <p:val>
                                            <p:clrVal>
                                              <a:schemeClr val="accent2"/>
                                            </p:clrVal>
                                          </p:val>
                                        </p:tav>
                                        <p:tav tm="50000">
                                          <p:val>
                                            <p:clrVal>
                                              <a:schemeClr val="hlink"/>
                                            </p:clrVal>
                                          </p:val>
                                        </p:tav>
                                      </p:tavLst>
                                    </p:anim>
                                    <p:set>
                                      <p:cBhvr>
                                        <p:cTn id="37" dur="80"/>
                                        <p:tgtEl>
                                          <p:spTgt spid="9">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9">
                                            <p:txEl>
                                              <p:pRg st="7" end="7"/>
                                            </p:txEl>
                                          </p:spTgt>
                                        </p:tgtEl>
                                        <p:attrNameLst>
                                          <p:attrName>style.visibility</p:attrName>
                                        </p:attrNameLst>
                                      </p:cBhvr>
                                      <p:to>
                                        <p:strVal val="visible"/>
                                      </p:to>
                                    </p:set>
                                    <p:anim calcmode="discrete" valueType="clr">
                                      <p:cBhvr override="childStyle">
                                        <p:cTn id="42" dur="80"/>
                                        <p:tgtEl>
                                          <p:spTgt spid="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
                                            <p:txEl>
                                              <p:pRg st="7" end="7"/>
                                            </p:txEl>
                                          </p:spTgt>
                                        </p:tgtEl>
                                        <p:attrNameLst>
                                          <p:attrName>fillcolor</p:attrName>
                                        </p:attrNameLst>
                                      </p:cBhvr>
                                      <p:tavLst>
                                        <p:tav tm="0">
                                          <p:val>
                                            <p:clrVal>
                                              <a:schemeClr val="accent2"/>
                                            </p:clrVal>
                                          </p:val>
                                        </p:tav>
                                        <p:tav tm="50000">
                                          <p:val>
                                            <p:clrVal>
                                              <a:schemeClr val="hlink"/>
                                            </p:clrVal>
                                          </p:val>
                                        </p:tav>
                                      </p:tavLst>
                                    </p:anim>
                                    <p:set>
                                      <p:cBhvr>
                                        <p:cTn id="44" dur="80"/>
                                        <p:tgtEl>
                                          <p:spTgt spid="9">
                                            <p:txEl>
                                              <p:pRg st="7" end="7"/>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9">
                                            <p:txEl>
                                              <p:pRg st="8" end="8"/>
                                            </p:txEl>
                                          </p:spTgt>
                                        </p:tgtEl>
                                        <p:attrNameLst>
                                          <p:attrName>style.visibility</p:attrName>
                                        </p:attrNameLst>
                                      </p:cBhvr>
                                      <p:to>
                                        <p:strVal val="visible"/>
                                      </p:to>
                                    </p:set>
                                    <p:anim calcmode="discrete" valueType="clr">
                                      <p:cBhvr override="childStyle">
                                        <p:cTn id="49" dur="80"/>
                                        <p:tgtEl>
                                          <p:spTgt spid="9">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9">
                                            <p:txEl>
                                              <p:pRg st="8" end="8"/>
                                            </p:txEl>
                                          </p:spTgt>
                                        </p:tgtEl>
                                        <p:attrNameLst>
                                          <p:attrName>fillcolor</p:attrName>
                                        </p:attrNameLst>
                                      </p:cBhvr>
                                      <p:tavLst>
                                        <p:tav tm="0">
                                          <p:val>
                                            <p:clrVal>
                                              <a:schemeClr val="accent2"/>
                                            </p:clrVal>
                                          </p:val>
                                        </p:tav>
                                        <p:tav tm="50000">
                                          <p:val>
                                            <p:clrVal>
                                              <a:schemeClr val="hlink"/>
                                            </p:clrVal>
                                          </p:val>
                                        </p:tav>
                                      </p:tavLst>
                                    </p:anim>
                                    <p:set>
                                      <p:cBhvr>
                                        <p:cTn id="51" dur="80"/>
                                        <p:tgtEl>
                                          <p:spTgt spid="9">
                                            <p:txEl>
                                              <p:pRg st="8" end="8"/>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9">
                                            <p:txEl>
                                              <p:pRg st="10" end="10"/>
                                            </p:txEl>
                                          </p:spTgt>
                                        </p:tgtEl>
                                        <p:attrNameLst>
                                          <p:attrName>style.visibility</p:attrName>
                                        </p:attrNameLst>
                                      </p:cBhvr>
                                      <p:to>
                                        <p:strVal val="visible"/>
                                      </p:to>
                                    </p:set>
                                    <p:animEffect transition="in" filter="fade">
                                      <p:cBhvr>
                                        <p:cTn id="56" dur="1000"/>
                                        <p:tgtEl>
                                          <p:spTgt spid="9">
                                            <p:txEl>
                                              <p:pRg st="10" end="10"/>
                                            </p:txEl>
                                          </p:spTgt>
                                        </p:tgtEl>
                                      </p:cBhvr>
                                    </p:animEffect>
                                    <p:anim calcmode="lin" valueType="num">
                                      <p:cBhvr>
                                        <p:cTn id="57"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04800" y="152400"/>
            <a:ext cx="8458200" cy="29956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6075" marR="0" lvl="1" indent="-346075" algn="l" defTabSz="914400" rtl="0" eaLnBrk="1" fontAlgn="base" latinLnBrk="0" hangingPunct="1">
              <a:lnSpc>
                <a:spcPct val="100000"/>
              </a:lnSpc>
              <a:spcBef>
                <a:spcPct val="0"/>
              </a:spcBef>
              <a:spcAft>
                <a:spcPct val="0"/>
              </a:spcAft>
              <a:buClrTx/>
              <a:buSzTx/>
              <a:buFont typeface="Symbol" pitchFamily="18" charset="2"/>
              <a:buChar char=""/>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Acceleration can be calculated as: </a:t>
            </a:r>
          </a:p>
          <a:p>
            <a:pPr marL="346075" marR="0" lvl="1" indent="-346075" algn="l" defTabSz="914400" rtl="0" eaLnBrk="1" fontAlgn="base" latinLnBrk="0" hangingPunct="1">
              <a:lnSpc>
                <a:spcPct val="100000"/>
              </a:lnSpc>
              <a:spcBef>
                <a:spcPct val="0"/>
              </a:spcBef>
              <a:spcAft>
                <a:spcPct val="0"/>
              </a:spcAft>
              <a:buClrTx/>
              <a:buSzTx/>
              <a:buFont typeface="Symbol" pitchFamily="18" charset="2"/>
              <a:buChar char=""/>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ts val="1000"/>
              </a:spcAft>
              <a:buClrTx/>
              <a:buSzTx/>
              <a:buFontTx/>
              <a:buNone/>
              <a:tabLst>
                <a:tab pos="914400" algn="l"/>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Acceleration = force/mass   </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 = F/m</a:t>
            </a:r>
          </a:p>
          <a:p>
            <a:pPr marL="0" marR="0" lvl="0" indent="457200" algn="l" defTabSz="914400" rtl="0" eaLnBrk="0" fontAlgn="base" latinLnBrk="0" hangingPunct="0">
              <a:lnSpc>
                <a:spcPct val="100000"/>
              </a:lnSpc>
              <a:spcBef>
                <a:spcPct val="0"/>
              </a:spcBef>
              <a:spcAft>
                <a:spcPts val="1000"/>
              </a:spcAft>
              <a:buClrTx/>
              <a:buSzTx/>
              <a:buFontTx/>
              <a:buNone/>
              <a:tabLst>
                <a:tab pos="914400" algn="l"/>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or</a:t>
            </a:r>
          </a:p>
          <a:p>
            <a:pPr lvl="0" indent="457200" eaLnBrk="0" fontAlgn="base" hangingPunct="0">
              <a:spcBef>
                <a:spcPct val="0"/>
              </a:spcBef>
              <a:spcAft>
                <a:spcPct val="0"/>
              </a:spcAft>
              <a:tabLst>
                <a:tab pos="914400" algn="l"/>
              </a:tabLst>
            </a:pPr>
            <a:r>
              <a:rPr lang="en-US" sz="3200" b="1" dirty="0" smtClean="0">
                <a:latin typeface="Calibri" pitchFamily="34" charset="0"/>
                <a:ea typeface="Times New Roman" pitchFamily="18" charset="0"/>
                <a:cs typeface="Calibri" pitchFamily="34" charset="0"/>
              </a:rPr>
              <a:t> 		Force = </a:t>
            </a:r>
            <a:r>
              <a:rPr lang="en-US" sz="3200" b="1" u="sng" dirty="0" smtClean="0">
                <a:latin typeface="Calibri" pitchFamily="34" charset="0"/>
                <a:ea typeface="Times New Roman" pitchFamily="18" charset="0"/>
                <a:cs typeface="Calibri" pitchFamily="34" charset="0"/>
              </a:rPr>
              <a:t>mass</a:t>
            </a:r>
            <a:r>
              <a:rPr lang="en-US" sz="3200" b="1" dirty="0" smtClean="0">
                <a:latin typeface="Calibri" pitchFamily="34" charset="0"/>
                <a:ea typeface="Times New Roman" pitchFamily="18" charset="0"/>
                <a:cs typeface="Calibri" pitchFamily="34" charset="0"/>
              </a:rPr>
              <a:t> X </a:t>
            </a:r>
            <a:r>
              <a:rPr lang="en-US" sz="3200" b="1" u="sng" dirty="0" smtClean="0">
                <a:latin typeface="Calibri" pitchFamily="34" charset="0"/>
                <a:ea typeface="Times New Roman" pitchFamily="18" charset="0"/>
                <a:cs typeface="Calibri" pitchFamily="34" charset="0"/>
              </a:rPr>
              <a:t>acceleration</a:t>
            </a:r>
            <a:r>
              <a:rPr lang="en-US" sz="3200" b="1" dirty="0" smtClean="0">
                <a:latin typeface="Calibri" pitchFamily="34" charset="0"/>
                <a:ea typeface="Times New Roman" pitchFamily="18" charset="0"/>
                <a:cs typeface="Calibri" pitchFamily="34" charset="0"/>
              </a:rPr>
              <a: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914400" algn="l"/>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1"/>
          <p:cNvPicPr>
            <a:picLocks noChangeAspect="1" noChangeArrowheads="1"/>
          </p:cNvPicPr>
          <p:nvPr/>
        </p:nvPicPr>
        <p:blipFill>
          <a:blip r:embed="rId2" cstate="print"/>
          <a:srcRect/>
          <a:stretch>
            <a:fillRect/>
          </a:stretch>
        </p:blipFill>
        <p:spPr bwMode="auto">
          <a:xfrm>
            <a:off x="1066800" y="2819400"/>
            <a:ext cx="7267989" cy="1714500"/>
          </a:xfrm>
          <a:prstGeom prst="rect">
            <a:avLst/>
          </a:prstGeom>
          <a:noFill/>
        </p:spPr>
      </p:pic>
      <p:sp>
        <p:nvSpPr>
          <p:cNvPr id="4099" name="Rectangle 3"/>
          <p:cNvSpPr>
            <a:spLocks noChangeArrowheads="1"/>
          </p:cNvSpPr>
          <p:nvPr/>
        </p:nvSpPr>
        <p:spPr bwMode="auto">
          <a:xfrm>
            <a:off x="304800" y="4724400"/>
            <a:ext cx="8610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Example: You are pushing a friend on a sled. You push with a force of </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40 N</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Your friend and the sled together have a mass of </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80 kg</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Ignoring friction, what is the acceleration of your friend on the sled?</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98">
                                            <p:txEl>
                                              <p:pRg st="3" end="3"/>
                                            </p:txEl>
                                          </p:spTgt>
                                        </p:tgtEl>
                                        <p:attrNameLst>
                                          <p:attrName>style.visibility</p:attrName>
                                        </p:attrNameLst>
                                      </p:cBhvr>
                                      <p:to>
                                        <p:strVal val="visible"/>
                                      </p:to>
                                    </p:set>
                                    <p:animEffect transition="in" filter="fade">
                                      <p:cBhvr>
                                        <p:cTn id="7" dur="1000"/>
                                        <p:tgtEl>
                                          <p:spTgt spid="4098">
                                            <p:txEl>
                                              <p:pRg st="3" end="3"/>
                                            </p:txEl>
                                          </p:spTgt>
                                        </p:tgtEl>
                                      </p:cBhvr>
                                    </p:animEffect>
                                    <p:anim calcmode="lin" valueType="num">
                                      <p:cBhvr>
                                        <p:cTn id="8" dur="1000" fill="hold"/>
                                        <p:tgtEl>
                                          <p:spTgt spid="409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098">
                                            <p:txEl>
                                              <p:pRg st="3" end="3"/>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98">
                                            <p:txEl>
                                              <p:pRg st="4" end="4"/>
                                            </p:txEl>
                                          </p:spTgt>
                                        </p:tgtEl>
                                        <p:attrNameLst>
                                          <p:attrName>style.visibility</p:attrName>
                                        </p:attrNameLst>
                                      </p:cBhvr>
                                      <p:to>
                                        <p:strVal val="visible"/>
                                      </p:to>
                                    </p:set>
                                    <p:animEffect transition="in" filter="fade">
                                      <p:cBhvr>
                                        <p:cTn id="12" dur="1000"/>
                                        <p:tgtEl>
                                          <p:spTgt spid="4098">
                                            <p:txEl>
                                              <p:pRg st="4" end="4"/>
                                            </p:txEl>
                                          </p:spTgt>
                                        </p:tgtEl>
                                      </p:cBhvr>
                                    </p:animEffect>
                                    <p:anim calcmode="lin" valueType="num">
                                      <p:cBhvr>
                                        <p:cTn id="13" dur="1000" fill="hold"/>
                                        <p:tgtEl>
                                          <p:spTgt spid="4098">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09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097"/>
                                        </p:tgtEl>
                                        <p:attrNameLst>
                                          <p:attrName>style.visibility</p:attrName>
                                        </p:attrNameLst>
                                      </p:cBhvr>
                                      <p:to>
                                        <p:strVal val="visible"/>
                                      </p:to>
                                    </p:set>
                                    <p:animEffect transition="in" filter="fade">
                                      <p:cBhvr>
                                        <p:cTn id="19" dur="1000"/>
                                        <p:tgtEl>
                                          <p:spTgt spid="4097"/>
                                        </p:tgtEl>
                                      </p:cBhvr>
                                    </p:animEffect>
                                    <p:anim calcmode="lin" valueType="num">
                                      <p:cBhvr>
                                        <p:cTn id="20" dur="1000" fill="hold"/>
                                        <p:tgtEl>
                                          <p:spTgt spid="4097"/>
                                        </p:tgtEl>
                                        <p:attrNameLst>
                                          <p:attrName>ppt_x</p:attrName>
                                        </p:attrNameLst>
                                      </p:cBhvr>
                                      <p:tavLst>
                                        <p:tav tm="0">
                                          <p:val>
                                            <p:strVal val="#ppt_x"/>
                                          </p:val>
                                        </p:tav>
                                        <p:tav tm="100000">
                                          <p:val>
                                            <p:strVal val="#ppt_x"/>
                                          </p:val>
                                        </p:tav>
                                      </p:tavLst>
                                    </p:anim>
                                    <p:anim calcmode="lin" valueType="num">
                                      <p:cBhvr>
                                        <p:cTn id="21" dur="1000" fill="hold"/>
                                        <p:tgtEl>
                                          <p:spTgt spid="40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4099">
                                            <p:txEl>
                                              <p:pRg st="0" end="0"/>
                                            </p:txEl>
                                          </p:spTgt>
                                        </p:tgtEl>
                                        <p:attrNameLst>
                                          <p:attrName>style.visibility</p:attrName>
                                        </p:attrNameLst>
                                      </p:cBhvr>
                                      <p:to>
                                        <p:strVal val="visible"/>
                                      </p:to>
                                    </p:set>
                                    <p:animEffect transition="in" filter="fade">
                                      <p:cBhvr>
                                        <p:cTn id="26" dur="1000"/>
                                        <p:tgtEl>
                                          <p:spTgt spid="4099">
                                            <p:txEl>
                                              <p:pRg st="0" end="0"/>
                                            </p:txEl>
                                          </p:spTgt>
                                        </p:tgtEl>
                                      </p:cBhvr>
                                    </p:animEffect>
                                    <p:anim calcmode="lin" valueType="num">
                                      <p:cBhvr>
                                        <p:cTn id="27"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mud2"/>
          <p:cNvPicPr>
            <a:picLocks noChangeAspect="1" noChangeArrowheads="1"/>
          </p:cNvPicPr>
          <p:nvPr/>
        </p:nvPicPr>
        <p:blipFill>
          <a:blip r:embed="rId2" cstate="print"/>
          <a:srcRect t="14912"/>
          <a:stretch>
            <a:fillRect/>
          </a:stretch>
        </p:blipFill>
        <p:spPr bwMode="auto">
          <a:xfrm>
            <a:off x="4114800" y="3124200"/>
            <a:ext cx="3932455" cy="1774825"/>
          </a:xfrm>
          <a:prstGeom prst="rect">
            <a:avLst/>
          </a:prstGeom>
          <a:noFill/>
        </p:spPr>
      </p:pic>
      <p:pic>
        <p:nvPicPr>
          <p:cNvPr id="3073" name="Picture 5" descr="mud1"/>
          <p:cNvPicPr>
            <a:picLocks noChangeAspect="1" noChangeArrowheads="1"/>
          </p:cNvPicPr>
          <p:nvPr/>
        </p:nvPicPr>
        <p:blipFill>
          <a:blip r:embed="rId3" cstate="print"/>
          <a:srcRect/>
          <a:stretch>
            <a:fillRect/>
          </a:stretch>
        </p:blipFill>
        <p:spPr bwMode="auto">
          <a:xfrm>
            <a:off x="1143000" y="3276600"/>
            <a:ext cx="2418635" cy="1670424"/>
          </a:xfrm>
          <a:prstGeom prst="rect">
            <a:avLst/>
          </a:prstGeom>
          <a:noFill/>
        </p:spPr>
      </p:pic>
      <p:sp>
        <p:nvSpPr>
          <p:cNvPr id="3075" name="Rectangle 3"/>
          <p:cNvSpPr>
            <a:spLocks noChangeArrowheads="1"/>
          </p:cNvSpPr>
          <p:nvPr/>
        </p:nvSpPr>
        <p:spPr bwMode="auto">
          <a:xfrm>
            <a:off x="228600" y="228600"/>
            <a:ext cx="86868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6075" marR="0" lvl="2" indent="-346075" algn="l" defTabSz="914400" rtl="0" eaLnBrk="1" fontAlgn="base" latinLnBrk="0" hangingPunct="1">
              <a:lnSpc>
                <a:spcPct val="100000"/>
              </a:lnSpc>
              <a:spcBef>
                <a:spcPct val="0"/>
              </a:spcBef>
              <a:spcAft>
                <a:spcPct val="0"/>
              </a:spcAft>
              <a:buClrTx/>
              <a:buSzPct val="100000"/>
              <a:buFont typeface="Symbol" pitchFamily="18" charset="2"/>
              <a:buChar char=""/>
            </a:pPr>
            <a:r>
              <a:rPr kumimoji="0" lang="en-US" sz="320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The </a:t>
            </a:r>
            <a:r>
              <a:rPr kumimoji="0" lang="en-US" sz="32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more mass an object has, the more force is needed to accelerate the object. </a:t>
            </a:r>
          </a:p>
          <a:p>
            <a:pPr marL="346075" marR="0" lvl="2" indent="-346075" algn="l" defTabSz="914400" rtl="0" eaLnBrk="1" fontAlgn="base" latinLnBrk="0" hangingPunct="1">
              <a:lnSpc>
                <a:spcPct val="100000"/>
              </a:lnSpc>
              <a:spcBef>
                <a:spcPct val="0"/>
              </a:spcBef>
              <a:spcAft>
                <a:spcPct val="0"/>
              </a:spcAft>
              <a:buClrTx/>
              <a:buSzPct val="100000"/>
            </a:pPr>
            <a:endParaRPr kumimoji="0" lang="en-US" sz="3200" i="0" strike="noStrike" cap="none" normalizeH="0" baseline="0" dirty="0" smtClean="0">
              <a:ln>
                <a:noFill/>
              </a:ln>
              <a:solidFill>
                <a:schemeClr val="tx1"/>
              </a:solidFill>
              <a:effectLst/>
              <a:latin typeface="Arial" pitchFamily="34" charset="0"/>
              <a:cs typeface="Arial" pitchFamily="34" charset="0"/>
            </a:endParaRPr>
          </a:p>
          <a:p>
            <a:pPr marL="346075" marR="0" lvl="2" indent="-346075" algn="l" defTabSz="914400" rtl="0" eaLnBrk="0" fontAlgn="base" latinLnBrk="0" hangingPunct="0">
              <a:lnSpc>
                <a:spcPct val="100000"/>
              </a:lnSpc>
              <a:spcBef>
                <a:spcPct val="0"/>
              </a:spcBef>
              <a:spcAft>
                <a:spcPct val="0"/>
              </a:spcAft>
              <a:buClrTx/>
              <a:buSzPct val="100000"/>
              <a:buFont typeface="Symbol" pitchFamily="18" charset="2"/>
              <a:buChar char=""/>
            </a:pPr>
            <a:r>
              <a:rPr kumimoji="0" lang="en-US" sz="32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Small masses are easy to accelerate. Big masses are hard to accelerate. </a:t>
            </a:r>
            <a:endParaRPr kumimoji="0" lang="en-US" sz="3200" i="0" strike="noStrike" cap="none" normalizeH="0" baseline="0" dirty="0" smtClean="0">
              <a:ln>
                <a:noFill/>
              </a:ln>
              <a:solidFill>
                <a:schemeClr val="tx1"/>
              </a:solidFill>
              <a:effectLst/>
              <a:latin typeface="Arial" pitchFamily="34" charset="0"/>
              <a:cs typeface="Arial" pitchFamily="34" charset="0"/>
            </a:endParaRPr>
          </a:p>
        </p:txBody>
      </p:sp>
      <p:sp>
        <p:nvSpPr>
          <p:cNvPr id="3076" name="Rectangle 4"/>
          <p:cNvSpPr>
            <a:spLocks noChangeArrowheads="1"/>
          </p:cNvSpPr>
          <p:nvPr/>
        </p:nvSpPr>
        <p:spPr bwMode="auto">
          <a:xfrm>
            <a:off x="152400" y="5334000"/>
            <a:ext cx="8763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1638" marR="0" lvl="2" indent="-346075" algn="l" defTabSz="914400" rtl="0" eaLnBrk="1" fontAlgn="base" latinLnBrk="0" hangingPunct="1">
              <a:lnSpc>
                <a:spcPct val="100000"/>
              </a:lnSpc>
              <a:spcBef>
                <a:spcPct val="0"/>
              </a:spcBef>
              <a:spcAft>
                <a:spcPct val="0"/>
              </a:spcAft>
              <a:buClrTx/>
              <a:buSzPct val="100000"/>
              <a:buFont typeface="Symbol" pitchFamily="18" charset="2"/>
              <a:buChar char=""/>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The more force that is applied to an object the more it will accelerate.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1000"/>
                                        <p:tgtEl>
                                          <p:spTgt spid="3075">
                                            <p:txEl>
                                              <p:pRg st="2" end="2"/>
                                            </p:txEl>
                                          </p:spTgt>
                                        </p:tgtEl>
                                      </p:cBhvr>
                                    </p:animEffect>
                                    <p:anim calcmode="lin" valueType="num">
                                      <p:cBhvr>
                                        <p:cTn id="8"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73"/>
                                        </p:tgtEl>
                                        <p:attrNameLst>
                                          <p:attrName>style.visibility</p:attrName>
                                        </p:attrNameLst>
                                      </p:cBhvr>
                                      <p:to>
                                        <p:strVal val="visible"/>
                                      </p:to>
                                    </p:set>
                                    <p:animEffect transition="in" filter="fade">
                                      <p:cBhvr>
                                        <p:cTn id="14" dur="1000"/>
                                        <p:tgtEl>
                                          <p:spTgt spid="3073"/>
                                        </p:tgtEl>
                                      </p:cBhvr>
                                    </p:animEffect>
                                    <p:anim calcmode="lin" valueType="num">
                                      <p:cBhvr>
                                        <p:cTn id="15" dur="1000" fill="hold"/>
                                        <p:tgtEl>
                                          <p:spTgt spid="3073"/>
                                        </p:tgtEl>
                                        <p:attrNameLst>
                                          <p:attrName>ppt_x</p:attrName>
                                        </p:attrNameLst>
                                      </p:cBhvr>
                                      <p:tavLst>
                                        <p:tav tm="0">
                                          <p:val>
                                            <p:strVal val="#ppt_x"/>
                                          </p:val>
                                        </p:tav>
                                        <p:tav tm="100000">
                                          <p:val>
                                            <p:strVal val="#ppt_x"/>
                                          </p:val>
                                        </p:tav>
                                      </p:tavLst>
                                    </p:anim>
                                    <p:anim calcmode="lin" valueType="num">
                                      <p:cBhvr>
                                        <p:cTn id="16" dur="1000" fill="hold"/>
                                        <p:tgtEl>
                                          <p:spTgt spid="3073"/>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076">
                                            <p:txEl>
                                              <p:pRg st="0" end="0"/>
                                            </p:txEl>
                                          </p:spTgt>
                                        </p:tgtEl>
                                        <p:attrNameLst>
                                          <p:attrName>style.visibility</p:attrName>
                                        </p:attrNameLst>
                                      </p:cBhvr>
                                      <p:to>
                                        <p:strVal val="visible"/>
                                      </p:to>
                                    </p:set>
                                    <p:animEffect transition="in" filter="fade">
                                      <p:cBhvr>
                                        <p:cTn id="26" dur="1000"/>
                                        <p:tgtEl>
                                          <p:spTgt spid="3076">
                                            <p:txEl>
                                              <p:pRg st="0" end="0"/>
                                            </p:txEl>
                                          </p:spTgt>
                                        </p:tgtEl>
                                      </p:cBhvr>
                                    </p:animEffect>
                                    <p:anim calcmode="lin" valueType="num">
                                      <p:cBhvr>
                                        <p:cTn id="27" dur="1000" fill="hold"/>
                                        <p:tgtEl>
                                          <p:spTgt spid="307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0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One dog pulling a sled, illustrating f = ma"/>
          <p:cNvPicPr>
            <a:picLocks noChangeAspect="1" noChangeArrowheads="1"/>
          </p:cNvPicPr>
          <p:nvPr/>
        </p:nvPicPr>
        <p:blipFill>
          <a:blip r:embed="rId2" cstate="print"/>
          <a:srcRect/>
          <a:stretch>
            <a:fillRect/>
          </a:stretch>
        </p:blipFill>
        <p:spPr bwMode="auto">
          <a:xfrm>
            <a:off x="1676400" y="914400"/>
            <a:ext cx="5943600" cy="5943600"/>
          </a:xfrm>
          <a:prstGeom prst="rect">
            <a:avLst/>
          </a:prstGeom>
          <a:noFill/>
        </p:spPr>
      </p:pic>
      <p:sp>
        <p:nvSpPr>
          <p:cNvPr id="5" name="TextBox 4"/>
          <p:cNvSpPr txBox="1"/>
          <p:nvPr/>
        </p:nvSpPr>
        <p:spPr>
          <a:xfrm>
            <a:off x="381000" y="152400"/>
            <a:ext cx="8153400" cy="646331"/>
          </a:xfrm>
          <a:prstGeom prst="rect">
            <a:avLst/>
          </a:prstGeom>
          <a:noFill/>
        </p:spPr>
        <p:txBody>
          <a:bodyPr wrap="square" rtlCol="0">
            <a:spAutoFit/>
          </a:bodyPr>
          <a:lstStyle/>
          <a:p>
            <a:pPr algn="ctr"/>
            <a:r>
              <a:rPr lang="en-US" sz="3600" dirty="0" smtClean="0"/>
              <a:t>What is the acceleration of the dog sled?</a:t>
            </a:r>
            <a:endParaRPr lang="en-US" sz="3600" dirty="0"/>
          </a:p>
        </p:txBody>
      </p:sp>
      <p:sp>
        <p:nvSpPr>
          <p:cNvPr id="6" name="TextBox 5"/>
          <p:cNvSpPr txBox="1"/>
          <p:nvPr/>
        </p:nvSpPr>
        <p:spPr>
          <a:xfrm>
            <a:off x="2362200" y="6019800"/>
            <a:ext cx="4648200" cy="584775"/>
          </a:xfrm>
          <a:prstGeom prst="rect">
            <a:avLst/>
          </a:prstGeom>
          <a:noFill/>
        </p:spPr>
        <p:txBody>
          <a:bodyPr wrap="square" rtlCol="0">
            <a:spAutoFit/>
          </a:bodyPr>
          <a:lstStyle/>
          <a:p>
            <a:r>
              <a:rPr lang="en-US" sz="3200" dirty="0" smtClean="0"/>
              <a:t>Unbalanced or balanced?</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og pulling a sled, illustrating the f = ma equation"/>
          <p:cNvPicPr>
            <a:picLocks noChangeAspect="1" noChangeArrowheads="1"/>
          </p:cNvPicPr>
          <p:nvPr/>
        </p:nvPicPr>
        <p:blipFill>
          <a:blip r:embed="rId2" cstate="print"/>
          <a:srcRect/>
          <a:stretch>
            <a:fillRect/>
          </a:stretch>
        </p:blipFill>
        <p:spPr bwMode="auto">
          <a:xfrm>
            <a:off x="1752600" y="228600"/>
            <a:ext cx="5257800" cy="5257800"/>
          </a:xfrm>
          <a:prstGeom prst="rect">
            <a:avLst/>
          </a:prstGeom>
          <a:noFill/>
        </p:spPr>
      </p:pic>
      <p:sp>
        <p:nvSpPr>
          <p:cNvPr id="35843" name="Rectangle 3"/>
          <p:cNvSpPr>
            <a:spLocks noChangeArrowheads="1"/>
          </p:cNvSpPr>
          <p:nvPr/>
        </p:nvSpPr>
        <p:spPr bwMode="auto">
          <a:xfrm>
            <a:off x="228600" y="5486400"/>
            <a:ext cx="8763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Notice that doubling the force by adding another dog doubles the acceleration. Oppositely, doubling the mass to 100 kg would halve the acceleration to 2 m/s</a:t>
            </a:r>
            <a:r>
              <a:rPr kumimoji="0" lang="en-US" sz="2400" b="0" i="0" u="none" strike="noStrike" cap="none" normalizeH="0" baseline="30000" dirty="0" smtClean="0">
                <a:ln>
                  <a:noFill/>
                </a:ln>
                <a:solidFill>
                  <a:schemeClr val="tx1"/>
                </a:solidFill>
                <a:effectLst/>
                <a:latin typeface="Arial" pitchFamily="34" charset="0"/>
                <a:cs typeface="Arial" pitchFamily="34" charset="0"/>
              </a:rPr>
              <a:t>2</a:t>
            </a:r>
            <a:r>
              <a:rPr kumimoji="0" lang="en-US" sz="2400" b="0" i="0" u="none" strike="noStrike" cap="none" normalizeH="0" baseline="0" dirty="0" smtClean="0">
                <a:ln>
                  <a:noFill/>
                </a:ln>
                <a:solidFill>
                  <a:schemeClr val="tx1"/>
                </a:solidFill>
                <a:effectLst/>
                <a:latin typeface="Arial" pitchFamily="34" charset="0"/>
                <a:cs typeface="Arial" pitchFamily="34" charset="0"/>
              </a:rPr>
              <a:t>.</a:t>
            </a:r>
          </a:p>
        </p:txBody>
      </p:sp>
      <p:sp>
        <p:nvSpPr>
          <p:cNvPr id="6" name="TextBox 5"/>
          <p:cNvSpPr txBox="1"/>
          <p:nvPr/>
        </p:nvSpPr>
        <p:spPr>
          <a:xfrm>
            <a:off x="2133600" y="4724400"/>
            <a:ext cx="4648200" cy="584775"/>
          </a:xfrm>
          <a:prstGeom prst="rect">
            <a:avLst/>
          </a:prstGeom>
          <a:noFill/>
        </p:spPr>
        <p:txBody>
          <a:bodyPr wrap="square" rtlCol="0">
            <a:spAutoFit/>
          </a:bodyPr>
          <a:lstStyle/>
          <a:p>
            <a:r>
              <a:rPr lang="en-US" sz="3200" dirty="0" smtClean="0"/>
              <a:t>Unbalanced or balanced?</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1000"/>
                                        <p:tgtEl>
                                          <p:spTgt spid="35843"/>
                                        </p:tgtEl>
                                      </p:cBhvr>
                                    </p:animEffect>
                                    <p:anim calcmode="lin" valueType="num">
                                      <p:cBhvr>
                                        <p:cTn id="8" dur="1000" fill="hold"/>
                                        <p:tgtEl>
                                          <p:spTgt spid="35843"/>
                                        </p:tgtEl>
                                        <p:attrNameLst>
                                          <p:attrName>ppt_x</p:attrName>
                                        </p:attrNameLst>
                                      </p:cBhvr>
                                      <p:tavLst>
                                        <p:tav tm="0">
                                          <p:val>
                                            <p:strVal val="#ppt_x"/>
                                          </p:val>
                                        </p:tav>
                                        <p:tav tm="100000">
                                          <p:val>
                                            <p:strVal val="#ppt_x"/>
                                          </p:val>
                                        </p:tav>
                                      </p:tavLst>
                                    </p:anim>
                                    <p:anim calcmode="lin" valueType="num">
                                      <p:cBhvr>
                                        <p:cTn id="9" dur="1000" fill="hold"/>
                                        <p:tgtEl>
                                          <p:spTgt spid="358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Four dogs pulling a sled, illustrating the f = ma equation"/>
          <p:cNvPicPr>
            <a:picLocks noChangeAspect="1" noChangeArrowheads="1"/>
          </p:cNvPicPr>
          <p:nvPr/>
        </p:nvPicPr>
        <p:blipFill>
          <a:blip r:embed="rId2" cstate="print"/>
          <a:srcRect/>
          <a:stretch>
            <a:fillRect/>
          </a:stretch>
        </p:blipFill>
        <p:spPr bwMode="auto">
          <a:xfrm>
            <a:off x="1981200" y="0"/>
            <a:ext cx="5486398" cy="5486400"/>
          </a:xfrm>
          <a:prstGeom prst="rect">
            <a:avLst/>
          </a:prstGeom>
          <a:noFill/>
        </p:spPr>
      </p:pic>
      <p:sp>
        <p:nvSpPr>
          <p:cNvPr id="7" name="TextBox 6"/>
          <p:cNvSpPr txBox="1"/>
          <p:nvPr/>
        </p:nvSpPr>
        <p:spPr>
          <a:xfrm>
            <a:off x="2514600" y="4648200"/>
            <a:ext cx="4648200" cy="584775"/>
          </a:xfrm>
          <a:prstGeom prst="rect">
            <a:avLst/>
          </a:prstGeom>
          <a:noFill/>
        </p:spPr>
        <p:txBody>
          <a:bodyPr wrap="square" rtlCol="0">
            <a:spAutoFit/>
          </a:bodyPr>
          <a:lstStyle/>
          <a:p>
            <a:r>
              <a:rPr lang="en-US" sz="3200" dirty="0" smtClean="0"/>
              <a:t>Unbalanced or balanced?</a:t>
            </a:r>
            <a:endParaRPr lang="en-US" sz="3200" dirty="0"/>
          </a:p>
        </p:txBody>
      </p:sp>
      <p:sp>
        <p:nvSpPr>
          <p:cNvPr id="8" name="Rectangle 7"/>
          <p:cNvSpPr/>
          <p:nvPr/>
        </p:nvSpPr>
        <p:spPr>
          <a:xfrm>
            <a:off x="381000" y="5486400"/>
            <a:ext cx="8763000" cy="1200329"/>
          </a:xfrm>
          <a:prstGeom prst="rect">
            <a:avLst/>
          </a:prstGeom>
        </p:spPr>
        <p:txBody>
          <a:bodyPr wrap="square">
            <a:spAutoFit/>
          </a:bodyPr>
          <a:lstStyle/>
          <a:p>
            <a:r>
              <a:rPr lang="en-US" sz="2400" dirty="0" smtClean="0"/>
              <a:t>If two dogs are on each side, then the total force pulling to the left (200 N) balances the total force pulling to the right (200 N). That means the net force on the sled is zero, so the sled doesn’t move.</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4" cstate="print"/>
          <a:srcRect/>
          <a:stretch>
            <a:fillRect/>
          </a:stretch>
        </p:blipFill>
        <p:spPr bwMode="auto">
          <a:xfrm>
            <a:off x="5257800" y="3886200"/>
            <a:ext cx="3557161" cy="2700462"/>
          </a:xfrm>
          <a:prstGeom prst="rect">
            <a:avLst/>
          </a:prstGeom>
          <a:noFill/>
        </p:spPr>
      </p:pic>
      <p:sp>
        <p:nvSpPr>
          <p:cNvPr id="2051" name="Rectangle 3"/>
          <p:cNvSpPr>
            <a:spLocks noChangeArrowheads="1"/>
          </p:cNvSpPr>
          <p:nvPr/>
        </p:nvSpPr>
        <p:spPr bwMode="auto">
          <a:xfrm>
            <a:off x="152400" y="304800"/>
            <a:ext cx="8763000" cy="3431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ts val="600"/>
              </a:spcAft>
            </a:pPr>
            <a:r>
              <a:rPr lang="en-US" sz="3200" b="1" dirty="0" smtClean="0">
                <a:latin typeface="Calibri" pitchFamily="34" charset="0"/>
                <a:ea typeface="Times New Roman" pitchFamily="18" charset="0"/>
                <a:cs typeface="Calibri" pitchFamily="34" charset="0"/>
              </a:rPr>
              <a:t>For example:</a:t>
            </a:r>
            <a:endParaRPr lang="en-US" sz="3200" dirty="0" smtClean="0">
              <a:latin typeface="Arial" pitchFamily="34" charset="0"/>
              <a:cs typeface="Arial" pitchFamily="34" charset="0"/>
            </a:endParaRPr>
          </a:p>
          <a:p>
            <a:pPr marL="457200" marR="0" lvl="0" indent="-222250" algn="l" defTabSz="914400" rtl="0" eaLnBrk="1" fontAlgn="base" latinLnBrk="0" hangingPunct="1">
              <a:lnSpc>
                <a:spcPct val="100000"/>
              </a:lnSpc>
              <a:spcBef>
                <a:spcPct val="0"/>
              </a:spcBef>
              <a:buClrTx/>
              <a:buSzTx/>
              <a:buFont typeface="Arial" pitchFamily="34" charset="0"/>
              <a:buChar char="•"/>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Hitting a baseball—the harder </a:t>
            </a:r>
            <a:endParaRPr lang="en-US" sz="3200" dirty="0" smtClean="0">
              <a:latin typeface="Calibri" pitchFamily="34" charset="0"/>
              <a:ea typeface="Times New Roman" pitchFamily="18" charset="0"/>
              <a:cs typeface="Calibri" pitchFamily="34" charset="0"/>
            </a:endParaRPr>
          </a:p>
          <a:p>
            <a:pPr marL="457200" marR="0" lvl="0" algn="l" defTabSz="914400" rtl="0" eaLnBrk="1" fontAlgn="base" latinLnBrk="0" hangingPunct="1">
              <a:lnSpc>
                <a:spcPct val="100000"/>
              </a:lnSpc>
              <a:spcBef>
                <a:spcPct val="0"/>
              </a:spcBef>
              <a:spcAft>
                <a:spcPts val="2400"/>
              </a:spcAft>
              <a:buClrTx/>
              <a:buSzTx/>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the hit, the faster the ball goes. </a:t>
            </a:r>
            <a:endParaRPr lang="en-US" sz="3200" dirty="0" smtClean="0">
              <a:latin typeface="Arial" pitchFamily="34" charset="0"/>
              <a:cs typeface="Arial" pitchFamily="34" charset="0"/>
            </a:endParaRPr>
          </a:p>
          <a:p>
            <a:pPr marL="457200" marR="0" lvl="0" indent="-222250" algn="l" defTabSz="914400" rtl="0" eaLnBrk="1" fontAlgn="base" latinLnBrk="0" hangingPunct="1">
              <a:lnSpc>
                <a:spcPct val="100000"/>
              </a:lnSpc>
              <a:spcBef>
                <a:spcPct val="0"/>
              </a:spcBef>
              <a:spcAft>
                <a:spcPts val="1200"/>
              </a:spcAft>
              <a:buClrTx/>
              <a:buSzTx/>
              <a:buFont typeface="Arial" pitchFamily="34" charset="0"/>
              <a:buChar char="•"/>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The positioning of football players—massive players on the line with lighter (faster to accelerate) players in the backfield </a:t>
            </a:r>
            <a:endParaRPr lang="en-US" sz="3200" dirty="0" smtClean="0">
              <a:latin typeface="Arial" pitchFamily="34" charset="0"/>
              <a:cs typeface="Arial" pitchFamily="34" charset="0"/>
            </a:endParaRPr>
          </a:p>
        </p:txBody>
      </p:sp>
      <p:sp>
        <p:nvSpPr>
          <p:cNvPr id="5" name="Rectangle 4"/>
          <p:cNvSpPr/>
          <p:nvPr/>
        </p:nvSpPr>
        <p:spPr>
          <a:xfrm>
            <a:off x="381000" y="4114800"/>
            <a:ext cx="4572000" cy="1569660"/>
          </a:xfrm>
          <a:prstGeom prst="rect">
            <a:avLst/>
          </a:prstGeom>
        </p:spPr>
        <p:txBody>
          <a:bodyPr>
            <a:spAutoFit/>
          </a:bodyPr>
          <a:lstStyle/>
          <a:p>
            <a:pPr marL="234950" lvl="0" indent="-222250" fontAlgn="base">
              <a:spcBef>
                <a:spcPct val="0"/>
              </a:spcBef>
              <a:spcAft>
                <a:spcPct val="0"/>
              </a:spcAft>
              <a:buFont typeface="Arial" pitchFamily="34" charset="0"/>
              <a:buChar char="•"/>
            </a:pPr>
            <a:r>
              <a:rPr lang="en-US" sz="3200" dirty="0" smtClean="0">
                <a:latin typeface="Calibri" pitchFamily="34" charset="0"/>
                <a:ea typeface="Times New Roman" pitchFamily="18" charset="0"/>
                <a:cs typeface="Calibri" pitchFamily="34" charset="0"/>
              </a:rPr>
              <a:t>Flicking a ping pong ball vs. a bowling ball (OUCH!)</a:t>
            </a:r>
            <a:endParaRPr lang="en-US" sz="3200" dirty="0" smtClean="0">
              <a:latin typeface="Arial" pitchFamily="34" charset="0"/>
              <a:cs typeface="Arial" pitchFamily="34" charset="0"/>
            </a:endParaRPr>
          </a:p>
        </p:txBody>
      </p:sp>
      <p:pic>
        <p:nvPicPr>
          <p:cNvPr id="6" name="Picture 6" descr="baseball"/>
          <p:cNvPicPr>
            <a:picLocks noChangeAspect="1" noChangeArrowheads="1"/>
          </p:cNvPicPr>
          <p:nvPr/>
        </p:nvPicPr>
        <p:blipFill>
          <a:blip r:embed="rId5" cstate="print"/>
          <a:srcRect/>
          <a:stretch>
            <a:fillRect/>
          </a:stretch>
        </p:blipFill>
        <p:spPr>
          <a:xfrm>
            <a:off x="6477000" y="533400"/>
            <a:ext cx="2004178" cy="1566863"/>
          </a:xfrm>
          <a:prstGeom prst="rect">
            <a:avLst/>
          </a:prstGeom>
          <a:noFill/>
        </p:spPr>
      </p:pic>
      <p:pic>
        <p:nvPicPr>
          <p:cNvPr id="7"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8458200" y="304800"/>
            <a:ext cx="304800" cy="30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1">
                                            <p:txEl>
                                              <p:pRg st="3" end="3"/>
                                            </p:txEl>
                                          </p:spTgt>
                                        </p:tgtEl>
                                        <p:attrNameLst>
                                          <p:attrName>style.visibility</p:attrName>
                                        </p:attrNameLst>
                                      </p:cBhvr>
                                      <p:to>
                                        <p:strVal val="visible"/>
                                      </p:to>
                                    </p:set>
                                    <p:animEffect transition="in" filter="fade">
                                      <p:cBhvr>
                                        <p:cTn id="7" dur="1000"/>
                                        <p:tgtEl>
                                          <p:spTgt spid="2051">
                                            <p:txEl>
                                              <p:pRg st="3" end="3"/>
                                            </p:txEl>
                                          </p:spTgt>
                                        </p:tgtEl>
                                      </p:cBhvr>
                                    </p:animEffect>
                                    <p:anim calcmode="lin" valueType="num">
                                      <p:cBhvr>
                                        <p:cTn id="8"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544" fill="hold"/>
                                        <p:tgtEl>
                                          <p:spTgt spid="7"/>
                                        </p:tgtEl>
                                      </p:cBhvr>
                                    </p:cmd>
                                  </p:childTnLst>
                                </p:cTn>
                              </p:par>
                            </p:childTnLst>
                          </p:cTn>
                        </p:par>
                      </p:childTnLst>
                    </p:cTn>
                  </p:par>
                </p:childTnLst>
              </p:cTn>
              <p:nextCondLst>
                <p:cond evt="onClick" delay="0">
                  <p:tgtEl>
                    <p:spTgt spid="7"/>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609600" y="152400"/>
            <a:ext cx="8229600" cy="1143000"/>
          </a:xfrm>
        </p:spPr>
        <p:txBody>
          <a:bodyPr>
            <a:normAutofit fontScale="90000"/>
          </a:bodyPr>
          <a:lstStyle/>
          <a:p>
            <a:pPr algn="l" eaLnBrk="1" hangingPunct="1"/>
            <a:r>
              <a:rPr lang="en-US" sz="2400" b="1" i="1" dirty="0" smtClean="0">
                <a:solidFill>
                  <a:srgbClr val="FF0000"/>
                </a:solidFill>
                <a:latin typeface="Georgia" pitchFamily="18" charset="0"/>
              </a:rPr>
              <a:t>Newton’s 2</a:t>
            </a:r>
            <a:r>
              <a:rPr lang="en-US" sz="2400" b="1" i="1" baseline="30000" dirty="0" smtClean="0">
                <a:solidFill>
                  <a:srgbClr val="FF0000"/>
                </a:solidFill>
                <a:latin typeface="Georgia" pitchFamily="18" charset="0"/>
              </a:rPr>
              <a:t>nd</a:t>
            </a:r>
            <a:r>
              <a:rPr lang="en-US" sz="2400" b="1" i="1" dirty="0" smtClean="0">
                <a:solidFill>
                  <a:srgbClr val="FF0000"/>
                </a:solidFill>
                <a:latin typeface="Georgia" pitchFamily="18" charset="0"/>
              </a:rPr>
              <a:t> Law</a:t>
            </a:r>
            <a:r>
              <a:rPr lang="en-US" sz="4000" b="1" i="1" dirty="0" smtClean="0">
                <a:solidFill>
                  <a:srgbClr val="FF0000"/>
                </a:solidFill>
                <a:latin typeface="Georgia" pitchFamily="18" charset="0"/>
              </a:rPr>
              <a:t> </a:t>
            </a:r>
            <a:r>
              <a:rPr lang="en-US" sz="2400" b="1" i="1" dirty="0" smtClean="0">
                <a:solidFill>
                  <a:srgbClr val="FF0000"/>
                </a:solidFill>
                <a:latin typeface="Georgia" pitchFamily="18" charset="0"/>
              </a:rPr>
              <a:t>proves that different masses accelerate to the earth at the same rate, but with different forces.</a:t>
            </a:r>
          </a:p>
        </p:txBody>
      </p:sp>
      <p:sp>
        <p:nvSpPr>
          <p:cNvPr id="22531" name="Rectangle 5"/>
          <p:cNvSpPr>
            <a:spLocks noGrp="1" noChangeArrowheads="1"/>
          </p:cNvSpPr>
          <p:nvPr>
            <p:ph type="body" sz="half" idx="1"/>
          </p:nvPr>
        </p:nvSpPr>
        <p:spPr>
          <a:xfrm>
            <a:off x="457200" y="1447800"/>
            <a:ext cx="4038600" cy="4525963"/>
          </a:xfrm>
        </p:spPr>
        <p:txBody>
          <a:bodyPr/>
          <a:lstStyle/>
          <a:p>
            <a:pPr eaLnBrk="1" hangingPunct="1"/>
            <a:r>
              <a:rPr lang="en-US" sz="2800" smtClean="0">
                <a:latin typeface="Georgia" pitchFamily="18" charset="0"/>
              </a:rPr>
              <a:t>We know that objects with different masses accelerate to the ground at the same rate.</a:t>
            </a:r>
          </a:p>
          <a:p>
            <a:pPr eaLnBrk="1" hangingPunct="1"/>
            <a:r>
              <a:rPr lang="en-US" sz="2800" smtClean="0">
                <a:latin typeface="Georgia" pitchFamily="18" charset="0"/>
              </a:rPr>
              <a:t>However, because of the 2</a:t>
            </a:r>
            <a:r>
              <a:rPr lang="en-US" sz="2800" baseline="30000" smtClean="0">
                <a:latin typeface="Georgia" pitchFamily="18" charset="0"/>
              </a:rPr>
              <a:t>nd</a:t>
            </a:r>
            <a:r>
              <a:rPr lang="en-US" sz="2800" smtClean="0">
                <a:latin typeface="Georgia" pitchFamily="18" charset="0"/>
              </a:rPr>
              <a:t> Law we know that they don’t hit the ground with the same force.</a:t>
            </a:r>
          </a:p>
        </p:txBody>
      </p:sp>
      <p:pic>
        <p:nvPicPr>
          <p:cNvPr id="22532" name="Picture 7" descr="Picture1"/>
          <p:cNvPicPr>
            <a:picLocks noGrp="1" noChangeAspect="1" noChangeArrowheads="1"/>
          </p:cNvPicPr>
          <p:nvPr>
            <p:ph sz="half" idx="2"/>
          </p:nvPr>
        </p:nvPicPr>
        <p:blipFill>
          <a:blip r:embed="rId2" cstate="print"/>
          <a:srcRect/>
          <a:stretch>
            <a:fillRect/>
          </a:stretch>
        </p:blipFill>
        <p:spPr>
          <a:xfrm>
            <a:off x="4648200" y="1447800"/>
            <a:ext cx="4038600" cy="3949700"/>
          </a:xfrm>
          <a:noFill/>
        </p:spPr>
      </p:pic>
      <p:sp>
        <p:nvSpPr>
          <p:cNvPr id="106505" name="Text Box 9"/>
          <p:cNvSpPr txBox="1">
            <a:spLocks noChangeArrowheads="1"/>
          </p:cNvSpPr>
          <p:nvPr/>
        </p:nvSpPr>
        <p:spPr bwMode="auto">
          <a:xfrm>
            <a:off x="2286000" y="5715000"/>
            <a:ext cx="3048000" cy="854075"/>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000000"/>
                  </a:outerShdw>
                </a:effectLst>
              </a:rPr>
              <a:t>F = ma</a:t>
            </a:r>
          </a:p>
          <a:p>
            <a:pPr algn="ctr">
              <a:spcBef>
                <a:spcPct val="50000"/>
              </a:spcBef>
              <a:defRPr/>
            </a:pPr>
            <a:r>
              <a:rPr lang="en-US" sz="2000" b="1">
                <a:solidFill>
                  <a:srgbClr val="FF0000"/>
                </a:solidFill>
                <a:effectLst>
                  <a:outerShdw blurRad="38100" dist="38100" dir="2700000" algn="tl">
                    <a:srgbClr val="000000"/>
                  </a:outerShdw>
                </a:effectLst>
              </a:rPr>
              <a:t>98 N = 10 kg x 9.8 m/s/s</a:t>
            </a:r>
          </a:p>
        </p:txBody>
      </p:sp>
      <p:sp>
        <p:nvSpPr>
          <p:cNvPr id="106506" name="Text Box 10"/>
          <p:cNvSpPr txBox="1">
            <a:spLocks noChangeArrowheads="1"/>
          </p:cNvSpPr>
          <p:nvPr/>
        </p:nvSpPr>
        <p:spPr bwMode="auto">
          <a:xfrm>
            <a:off x="6019800" y="5715000"/>
            <a:ext cx="2667000" cy="854075"/>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000000"/>
                  </a:outerShdw>
                </a:effectLst>
              </a:rPr>
              <a:t>F = ma</a:t>
            </a:r>
          </a:p>
          <a:p>
            <a:pPr algn="ctr">
              <a:spcBef>
                <a:spcPct val="50000"/>
              </a:spcBef>
              <a:defRPr/>
            </a:pPr>
            <a:r>
              <a:rPr lang="en-US" sz="2000" b="1">
                <a:solidFill>
                  <a:srgbClr val="FF0000"/>
                </a:solidFill>
                <a:effectLst>
                  <a:outerShdw blurRad="38100" dist="38100" dir="2700000" algn="tl">
                    <a:srgbClr val="000000"/>
                  </a:outerShdw>
                </a:effectLst>
              </a:rPr>
              <a:t>9.8 N = 1 kg x 9.8 m/s/s</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28600" y="304800"/>
            <a:ext cx="8686800"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ts val="1800"/>
              </a:spcAft>
              <a:buClrTx/>
              <a:buSzTx/>
              <a:buFont typeface="+mj-lt"/>
              <a:buAutoNum type="arabicPeriod" startAt="3"/>
              <a:tabLst>
                <a:tab pos="914400" algn="l"/>
              </a:tabLst>
            </a:pPr>
            <a:r>
              <a:rPr kumimoji="0" lang="en-US" sz="3200" b="1"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Third Law - Law of Equal and Opposite Forces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346075" algn="l" defTabSz="914400" rtl="0" eaLnBrk="0" fontAlgn="base" latinLnBrk="0" hangingPunct="0">
              <a:lnSpc>
                <a:spcPct val="100000"/>
              </a:lnSpc>
              <a:spcBef>
                <a:spcPct val="0"/>
              </a:spcBef>
              <a:spcAft>
                <a:spcPts val="1800"/>
              </a:spcAft>
              <a:buClrTx/>
              <a:buSzTx/>
              <a:buFont typeface="Symbol" pitchFamily="18" charset="2"/>
              <a:buChar char=""/>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States that </a:t>
            </a:r>
            <a:r>
              <a:rPr kumimoji="0" lang="en-US" sz="32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for every action there is an equal and opposite reaction.</a:t>
            </a:r>
          </a:p>
          <a:p>
            <a:pPr marL="914400" lvl="1" indent="-346075" eaLnBrk="0" fontAlgn="base" hangingPunct="0">
              <a:spcBef>
                <a:spcPct val="0"/>
              </a:spcBef>
              <a:spcAft>
                <a:spcPct val="0"/>
              </a:spcAft>
              <a:buFont typeface="Symbol" pitchFamily="18" charset="2"/>
              <a:buChar char=""/>
            </a:pPr>
            <a:r>
              <a:rPr lang="en-US" sz="3200" dirty="0" smtClean="0">
                <a:latin typeface="Calibri" pitchFamily="34" charset="0"/>
                <a:ea typeface="Times New Roman" pitchFamily="18" charset="0"/>
                <a:cs typeface="Calibri" pitchFamily="34" charset="0"/>
              </a:rPr>
              <a:t>Forces always come in pairs. One force is called the action and the other is called the opposite reaction.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3" name="Picture 5" descr="http://www2.kirkwoodschools.org/parent_student/nm/goekepa/jumpaction.gif"/>
          <p:cNvPicPr>
            <a:picLocks noChangeAspect="1" noChangeArrowheads="1" noCrop="1"/>
          </p:cNvPicPr>
          <p:nvPr/>
        </p:nvPicPr>
        <p:blipFill>
          <a:blip r:embed="rId2" cstate="print"/>
          <a:srcRect/>
          <a:stretch>
            <a:fillRect/>
          </a:stretch>
        </p:blipFill>
        <p:spPr bwMode="auto">
          <a:xfrm>
            <a:off x="2743200" y="3962400"/>
            <a:ext cx="3869193" cy="2438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228600" y="381000"/>
            <a:ext cx="6172200"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tab pos="1371600" algn="l"/>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Examples: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68325" marR="0" lvl="2" indent="-333375" algn="l" defTabSz="914400" rtl="0" eaLnBrk="0" fontAlgn="base" latinLnBrk="0" hangingPunct="0">
              <a:lnSpc>
                <a:spcPct val="100000"/>
              </a:lnSpc>
              <a:spcBef>
                <a:spcPct val="0"/>
              </a:spcBef>
              <a:spcAft>
                <a:spcPts val="1200"/>
              </a:spcAft>
              <a:buClrTx/>
              <a:buSzPct val="100000"/>
              <a:buFont typeface="Symbol" pitchFamily="18" charset="2"/>
              <a:buChar char=""/>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As a man exits a canoe, the canoe moves in the opposite direction. The canoe has an equal and opposite reaction to the man’s action.</a:t>
            </a:r>
            <a:r>
              <a:rPr kumimoji="0" lang="en-US" sz="28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a:t>
            </a:r>
          </a:p>
          <a:p>
            <a:pPr marL="568325" marR="0" lvl="2" indent="-333375" algn="l" defTabSz="914400" rtl="0" eaLnBrk="0" fontAlgn="base" latinLnBrk="0" hangingPunct="0">
              <a:lnSpc>
                <a:spcPct val="100000"/>
              </a:lnSpc>
              <a:spcBef>
                <a:spcPct val="0"/>
              </a:spcBef>
              <a:spcAft>
                <a:spcPts val="1200"/>
              </a:spcAft>
              <a:buClrTx/>
              <a:buSzPct val="100000"/>
              <a:buFont typeface="Symbol" pitchFamily="18" charset="2"/>
              <a:buChar char=""/>
            </a:pPr>
            <a:r>
              <a:rPr lang="en-US" sz="2800" dirty="0" smtClean="0">
                <a:latin typeface="Calibri" pitchFamily="34" charset="0"/>
                <a:ea typeface="Times New Roman" pitchFamily="18" charset="0"/>
                <a:cs typeface="Calibri" pitchFamily="34" charset="0"/>
              </a:rPr>
              <a:t>A gun exerts a force on a bullet and the bullet exerts the </a:t>
            </a:r>
            <a:br>
              <a:rPr lang="en-US" sz="2800" dirty="0" smtClean="0">
                <a:latin typeface="Calibri" pitchFamily="34" charset="0"/>
                <a:ea typeface="Times New Roman" pitchFamily="18" charset="0"/>
                <a:cs typeface="Calibri" pitchFamily="34" charset="0"/>
              </a:rPr>
            </a:br>
            <a:r>
              <a:rPr lang="en-US" sz="2800" dirty="0" smtClean="0">
                <a:latin typeface="Calibri" pitchFamily="34" charset="0"/>
                <a:ea typeface="Times New Roman" pitchFamily="18" charset="0"/>
                <a:cs typeface="Calibri" pitchFamily="34" charset="0"/>
              </a:rPr>
              <a:t>SAME force on the gun. </a:t>
            </a:r>
          </a:p>
          <a:p>
            <a:pPr marL="568325" marR="0" lvl="2" indent="-333375" algn="l" defTabSz="914400" rtl="0" eaLnBrk="0" fontAlgn="base" latinLnBrk="0" hangingPunct="0">
              <a:lnSpc>
                <a:spcPct val="100000"/>
              </a:lnSpc>
              <a:spcBef>
                <a:spcPct val="0"/>
              </a:spcBef>
              <a:spcAft>
                <a:spcPts val="1200"/>
              </a:spcAft>
              <a:buClrTx/>
              <a:buSzPct val="100000"/>
              <a:buFont typeface="Symbol" pitchFamily="18" charset="2"/>
              <a:buChar char=""/>
            </a:pPr>
            <a:r>
              <a:rPr lang="en-US" sz="2800" dirty="0" smtClean="0">
                <a:latin typeface="Calibri" pitchFamily="34" charset="0"/>
                <a:ea typeface="Times New Roman" pitchFamily="18" charset="0"/>
                <a:cs typeface="Calibri" pitchFamily="34" charset="0"/>
              </a:rPr>
              <a:t>As the paddle is pushed backward in the water the canoe moves forward.</a:t>
            </a:r>
            <a:endParaRPr lang="en-US" sz="2800" dirty="0" smtClean="0">
              <a:latin typeface="Arial" pitchFamily="34" charset="0"/>
              <a:cs typeface="Arial" pitchFamily="34" charset="0"/>
            </a:endParaRPr>
          </a:p>
          <a:p>
            <a:pPr marL="568325" marR="0" lvl="2" indent="-333375" algn="l" defTabSz="914400" rtl="0" eaLnBrk="0" fontAlgn="base" latinLnBrk="0" hangingPunct="0">
              <a:lnSpc>
                <a:spcPct val="100000"/>
              </a:lnSpc>
              <a:spcBef>
                <a:spcPct val="0"/>
              </a:spcBef>
              <a:spcAft>
                <a:spcPct val="0"/>
              </a:spcAft>
              <a:buClrTx/>
              <a:buSzPct val="100000"/>
              <a:buFont typeface="Symbol" pitchFamily="18" charset="2"/>
              <a:buChar char=""/>
            </a:pPr>
            <a:r>
              <a:rPr lang="en-US" sz="2800" dirty="0" smtClean="0">
                <a:latin typeface="Calibri" pitchFamily="34" charset="0"/>
                <a:ea typeface="Times New Roman" pitchFamily="18" charset="0"/>
                <a:cs typeface="Calibri" pitchFamily="34" charset="0"/>
              </a:rPr>
              <a:t>A swimmer pushes water back with his arms, but his body </a:t>
            </a:r>
            <a:br>
              <a:rPr lang="en-US" sz="2800" dirty="0" smtClean="0">
                <a:latin typeface="Calibri" pitchFamily="34" charset="0"/>
                <a:ea typeface="Times New Roman" pitchFamily="18" charset="0"/>
                <a:cs typeface="Calibri" pitchFamily="34" charset="0"/>
              </a:rPr>
            </a:br>
            <a:r>
              <a:rPr lang="en-US" sz="2800" dirty="0" smtClean="0">
                <a:latin typeface="Calibri" pitchFamily="34" charset="0"/>
                <a:ea typeface="Times New Roman" pitchFamily="18" charset="0"/>
                <a:cs typeface="Calibri" pitchFamily="34" charset="0"/>
              </a:rPr>
              <a:t>moves forward.</a:t>
            </a:r>
            <a:endParaRPr lang="en-US" sz="2800" dirty="0" smtClean="0">
              <a:latin typeface="Arial" pitchFamily="34" charset="0"/>
              <a:cs typeface="Arial" pitchFamily="34" charset="0"/>
            </a:endParaRPr>
          </a:p>
        </p:txBody>
      </p:sp>
      <p:pic>
        <p:nvPicPr>
          <p:cNvPr id="2" name="Picture 28" descr="getinsolo.jpg">
            <a:hlinkClick r:id="rId2" tooltip="getinsolo.jpg"/>
          </p:cNvPr>
          <p:cNvPicPr>
            <a:picLocks noChangeAspect="1" noChangeArrowheads="1"/>
          </p:cNvPicPr>
          <p:nvPr/>
        </p:nvPicPr>
        <p:blipFill>
          <a:blip r:embed="rId3" cstate="print"/>
          <a:srcRect/>
          <a:stretch>
            <a:fillRect/>
          </a:stretch>
        </p:blipFill>
        <p:spPr bwMode="auto">
          <a:xfrm>
            <a:off x="6400800" y="914400"/>
            <a:ext cx="2362200" cy="1766515"/>
          </a:xfrm>
          <a:prstGeom prst="rect">
            <a:avLst/>
          </a:prstGeom>
          <a:noFill/>
        </p:spPr>
      </p:pic>
      <p:pic>
        <p:nvPicPr>
          <p:cNvPr id="31747" name="Picture 1" descr="http://www.usoe.k12.ut.us/CURR/SCIENCE/sciber00/8th/forces/images/shotgun.gif"/>
          <p:cNvPicPr>
            <a:picLocks noChangeAspect="1" noChangeArrowheads="1"/>
          </p:cNvPicPr>
          <p:nvPr/>
        </p:nvPicPr>
        <p:blipFill>
          <a:blip r:embed="rId4" cstate="print"/>
          <a:srcRect/>
          <a:stretch>
            <a:fillRect/>
          </a:stretch>
        </p:blipFill>
        <p:spPr bwMode="auto">
          <a:xfrm>
            <a:off x="7620000" y="2895600"/>
            <a:ext cx="1524000" cy="1646464"/>
          </a:xfrm>
          <a:prstGeom prst="rect">
            <a:avLst/>
          </a:prstGeom>
          <a:noFill/>
        </p:spPr>
      </p:pic>
      <p:pic>
        <p:nvPicPr>
          <p:cNvPr id="31746" name="Picture 10" descr="ship_rat_paddling_canoe.gif">
            <a:hlinkClick r:id="rId5" tooltip="ship_rat_paddling_canoe.gif"/>
          </p:cNvPr>
          <p:cNvPicPr>
            <a:picLocks noChangeAspect="1" noChangeArrowheads="1"/>
          </p:cNvPicPr>
          <p:nvPr/>
        </p:nvPicPr>
        <p:blipFill>
          <a:blip r:embed="rId6" cstate="print"/>
          <a:srcRect/>
          <a:stretch>
            <a:fillRect/>
          </a:stretch>
        </p:blipFill>
        <p:spPr bwMode="auto">
          <a:xfrm>
            <a:off x="6324600" y="3962400"/>
            <a:ext cx="1847850" cy="980492"/>
          </a:xfrm>
          <a:prstGeom prst="rect">
            <a:avLst/>
          </a:prstGeom>
          <a:noFill/>
        </p:spPr>
      </p:pic>
      <p:pic>
        <p:nvPicPr>
          <p:cNvPr id="31745" name="Picture 19" descr="http://tbn0.google.com/images?q=tbn:ZJjt3CEAmk8zCM:http://www.swimming-mp3.com/image/users/48512/ftp/my_files/Ian%2520Thorpe.jpg">
            <a:hlinkClick r:id="rId7"/>
          </p:cNvPr>
          <p:cNvPicPr>
            <a:picLocks noChangeAspect="1" noChangeArrowheads="1"/>
          </p:cNvPicPr>
          <p:nvPr/>
        </p:nvPicPr>
        <p:blipFill>
          <a:blip r:embed="rId8" cstate="print"/>
          <a:srcRect/>
          <a:stretch>
            <a:fillRect/>
          </a:stretch>
        </p:blipFill>
        <p:spPr bwMode="auto">
          <a:xfrm>
            <a:off x="6324600" y="5181600"/>
            <a:ext cx="2133600" cy="1395719"/>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748">
                                            <p:txEl>
                                              <p:pRg st="2" end="2"/>
                                            </p:txEl>
                                          </p:spTgt>
                                        </p:tgtEl>
                                        <p:attrNameLst>
                                          <p:attrName>style.visibility</p:attrName>
                                        </p:attrNameLst>
                                      </p:cBhvr>
                                      <p:to>
                                        <p:strVal val="visible"/>
                                      </p:to>
                                    </p:set>
                                    <p:animEffect transition="in" filter="fade">
                                      <p:cBhvr>
                                        <p:cTn id="7" dur="1000"/>
                                        <p:tgtEl>
                                          <p:spTgt spid="31748">
                                            <p:txEl>
                                              <p:pRg st="2" end="2"/>
                                            </p:txEl>
                                          </p:spTgt>
                                        </p:tgtEl>
                                      </p:cBhvr>
                                    </p:animEffect>
                                    <p:anim calcmode="lin" valueType="num">
                                      <p:cBhvr>
                                        <p:cTn id="8" dur="10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1748">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fade">
                                      <p:cBhvr>
                                        <p:cTn id="12" dur="1000"/>
                                        <p:tgtEl>
                                          <p:spTgt spid="31747"/>
                                        </p:tgtEl>
                                      </p:cBhvr>
                                    </p:animEffect>
                                    <p:anim calcmode="lin" valueType="num">
                                      <p:cBhvr>
                                        <p:cTn id="13" dur="1000" fill="hold"/>
                                        <p:tgtEl>
                                          <p:spTgt spid="31747"/>
                                        </p:tgtEl>
                                        <p:attrNameLst>
                                          <p:attrName>ppt_x</p:attrName>
                                        </p:attrNameLst>
                                      </p:cBhvr>
                                      <p:tavLst>
                                        <p:tav tm="0">
                                          <p:val>
                                            <p:strVal val="#ppt_x"/>
                                          </p:val>
                                        </p:tav>
                                        <p:tav tm="100000">
                                          <p:val>
                                            <p:strVal val="#ppt_x"/>
                                          </p:val>
                                        </p:tav>
                                      </p:tavLst>
                                    </p:anim>
                                    <p:anim calcmode="lin" valueType="num">
                                      <p:cBhvr>
                                        <p:cTn id="14" dur="1000" fill="hold"/>
                                        <p:tgtEl>
                                          <p:spTgt spid="317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animEffect transition="in" filter="fade">
                                      <p:cBhvr>
                                        <p:cTn id="19" dur="1000"/>
                                        <p:tgtEl>
                                          <p:spTgt spid="31748">
                                            <p:txEl>
                                              <p:pRg st="3" end="3"/>
                                            </p:txEl>
                                          </p:spTgt>
                                        </p:tgtEl>
                                      </p:cBhvr>
                                    </p:animEffect>
                                    <p:anim calcmode="lin" valueType="num">
                                      <p:cBhvr>
                                        <p:cTn id="20" dur="10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1748">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1746"/>
                                        </p:tgtEl>
                                        <p:attrNameLst>
                                          <p:attrName>style.visibility</p:attrName>
                                        </p:attrNameLst>
                                      </p:cBhvr>
                                      <p:to>
                                        <p:strVal val="visible"/>
                                      </p:to>
                                    </p:set>
                                    <p:animEffect transition="in" filter="fade">
                                      <p:cBhvr>
                                        <p:cTn id="24" dur="1000"/>
                                        <p:tgtEl>
                                          <p:spTgt spid="31746"/>
                                        </p:tgtEl>
                                      </p:cBhvr>
                                    </p:animEffect>
                                    <p:anim calcmode="lin" valueType="num">
                                      <p:cBhvr>
                                        <p:cTn id="25" dur="1000" fill="hold"/>
                                        <p:tgtEl>
                                          <p:spTgt spid="31746"/>
                                        </p:tgtEl>
                                        <p:attrNameLst>
                                          <p:attrName>ppt_x</p:attrName>
                                        </p:attrNameLst>
                                      </p:cBhvr>
                                      <p:tavLst>
                                        <p:tav tm="0">
                                          <p:val>
                                            <p:strVal val="#ppt_x"/>
                                          </p:val>
                                        </p:tav>
                                        <p:tav tm="100000">
                                          <p:val>
                                            <p:strVal val="#ppt_x"/>
                                          </p:val>
                                        </p:tav>
                                      </p:tavLst>
                                    </p:anim>
                                    <p:anim calcmode="lin" valueType="num">
                                      <p:cBhvr>
                                        <p:cTn id="26"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31748">
                                            <p:txEl>
                                              <p:pRg st="4" end="4"/>
                                            </p:txEl>
                                          </p:spTgt>
                                        </p:tgtEl>
                                        <p:attrNameLst>
                                          <p:attrName>style.visibility</p:attrName>
                                        </p:attrNameLst>
                                      </p:cBhvr>
                                      <p:to>
                                        <p:strVal val="visible"/>
                                      </p:to>
                                    </p:set>
                                    <p:animEffect transition="in" filter="fade">
                                      <p:cBhvr>
                                        <p:cTn id="31" dur="1000"/>
                                        <p:tgtEl>
                                          <p:spTgt spid="31748">
                                            <p:txEl>
                                              <p:pRg st="4" end="4"/>
                                            </p:txEl>
                                          </p:spTgt>
                                        </p:tgtEl>
                                      </p:cBhvr>
                                    </p:animEffect>
                                    <p:anim calcmode="lin" valueType="num">
                                      <p:cBhvr>
                                        <p:cTn id="32" dur="1000" fill="hold"/>
                                        <p:tgtEl>
                                          <p:spTgt spid="3174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1748">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1745"/>
                                        </p:tgtEl>
                                        <p:attrNameLst>
                                          <p:attrName>style.visibility</p:attrName>
                                        </p:attrNameLst>
                                      </p:cBhvr>
                                      <p:to>
                                        <p:strVal val="visible"/>
                                      </p:to>
                                    </p:set>
                                    <p:animEffect transition="in" filter="fade">
                                      <p:cBhvr>
                                        <p:cTn id="36" dur="1000"/>
                                        <p:tgtEl>
                                          <p:spTgt spid="31745"/>
                                        </p:tgtEl>
                                      </p:cBhvr>
                                    </p:animEffect>
                                    <p:anim calcmode="lin" valueType="num">
                                      <p:cBhvr>
                                        <p:cTn id="37" dur="1000" fill="hold"/>
                                        <p:tgtEl>
                                          <p:spTgt spid="31745"/>
                                        </p:tgtEl>
                                        <p:attrNameLst>
                                          <p:attrName>ppt_x</p:attrName>
                                        </p:attrNameLst>
                                      </p:cBhvr>
                                      <p:tavLst>
                                        <p:tav tm="0">
                                          <p:val>
                                            <p:strVal val="#ppt_x"/>
                                          </p:val>
                                        </p:tav>
                                        <p:tav tm="100000">
                                          <p:val>
                                            <p:strVal val="#ppt_x"/>
                                          </p:val>
                                        </p:tav>
                                      </p:tavLst>
                                    </p:anim>
                                    <p:anim calcmode="lin" valueType="num">
                                      <p:cBhvr>
                                        <p:cTn id="38" dur="1000" fill="hold"/>
                                        <p:tgtEl>
                                          <p:spTgt spid="317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0"/>
            <a:ext cx="8229600" cy="609600"/>
          </a:xfrm>
        </p:spPr>
        <p:txBody>
          <a:bodyPr>
            <a:normAutofit/>
          </a:bodyPr>
          <a:lstStyle/>
          <a:p>
            <a:pPr eaLnBrk="1" hangingPunct="1">
              <a:defRPr/>
            </a:pPr>
            <a:r>
              <a:rPr lang="en-US" sz="3200" b="1" dirty="0" smtClean="0"/>
              <a:t>Check Your Understanding</a:t>
            </a:r>
          </a:p>
        </p:txBody>
      </p:sp>
      <p:sp>
        <p:nvSpPr>
          <p:cNvPr id="89091" name="Rectangle 3"/>
          <p:cNvSpPr>
            <a:spLocks noGrp="1" noChangeArrowheads="1"/>
          </p:cNvSpPr>
          <p:nvPr>
            <p:ph type="body" idx="1"/>
          </p:nvPr>
        </p:nvSpPr>
        <p:spPr>
          <a:xfrm>
            <a:off x="228600" y="838200"/>
            <a:ext cx="8458200" cy="5867400"/>
          </a:xfrm>
        </p:spPr>
        <p:txBody>
          <a:bodyPr>
            <a:noAutofit/>
          </a:bodyPr>
          <a:lstStyle/>
          <a:p>
            <a:pPr marL="514350" indent="-514350" eaLnBrk="1" hangingPunct="1">
              <a:lnSpc>
                <a:spcPct val="80000"/>
              </a:lnSpc>
              <a:buFont typeface="+mj-lt"/>
              <a:buAutoNum type="arabicPeriod"/>
              <a:defRPr/>
            </a:pPr>
            <a:r>
              <a:rPr lang="en-US" sz="2800" dirty="0" smtClean="0"/>
              <a:t>What acceleration will result when a 12 N net force applied to a 3 kg object? A 6 kg object?</a:t>
            </a:r>
          </a:p>
          <a:p>
            <a:pPr marL="514350" indent="-514350" eaLnBrk="1" hangingPunct="1">
              <a:lnSpc>
                <a:spcPct val="80000"/>
              </a:lnSpc>
              <a:buNone/>
              <a:defRPr/>
            </a:pPr>
            <a:endParaRPr lang="en-US" sz="2400" dirty="0" smtClean="0"/>
          </a:p>
          <a:p>
            <a:pPr marL="514350" indent="-514350" eaLnBrk="1" hangingPunct="1">
              <a:lnSpc>
                <a:spcPct val="80000"/>
              </a:lnSpc>
              <a:buNone/>
              <a:defRPr/>
            </a:pPr>
            <a:endParaRPr lang="en-US" sz="2400" dirty="0" smtClean="0"/>
          </a:p>
          <a:p>
            <a:pPr marL="514350" indent="-514350" eaLnBrk="1" hangingPunct="1">
              <a:lnSpc>
                <a:spcPct val="80000"/>
              </a:lnSpc>
              <a:buFont typeface="+mj-lt"/>
              <a:buAutoNum type="arabicPeriod" startAt="2"/>
              <a:defRPr/>
            </a:pPr>
            <a:r>
              <a:rPr lang="en-US" sz="2800" dirty="0" smtClean="0"/>
              <a:t>A net force of 16 N causes a mass to accelerate at a rate of 5 m/s</a:t>
            </a:r>
            <a:r>
              <a:rPr lang="en-US" sz="2800" baseline="30000" dirty="0" smtClean="0"/>
              <a:t>2</a:t>
            </a:r>
            <a:r>
              <a:rPr lang="en-US" sz="2800" dirty="0" smtClean="0"/>
              <a:t>. Determine the mass.</a:t>
            </a:r>
          </a:p>
          <a:p>
            <a:pPr marL="514350" indent="-514350" eaLnBrk="1" hangingPunct="1">
              <a:lnSpc>
                <a:spcPct val="80000"/>
              </a:lnSpc>
              <a:buFont typeface="+mj-lt"/>
              <a:buAutoNum type="arabicPeriod" startAt="2"/>
              <a:defRPr/>
            </a:pPr>
            <a:endParaRPr lang="en-US" sz="2400" dirty="0" smtClean="0"/>
          </a:p>
          <a:p>
            <a:pPr marL="514350" indent="-514350" eaLnBrk="1" hangingPunct="1">
              <a:lnSpc>
                <a:spcPct val="80000"/>
              </a:lnSpc>
              <a:buFont typeface="+mj-lt"/>
              <a:buAutoNum type="arabicPeriod" startAt="2"/>
              <a:defRPr/>
            </a:pPr>
            <a:endParaRPr lang="en-US" sz="2400" dirty="0" smtClean="0"/>
          </a:p>
          <a:p>
            <a:pPr marL="514350" indent="-514350" eaLnBrk="1" hangingPunct="1">
              <a:lnSpc>
                <a:spcPct val="80000"/>
              </a:lnSpc>
              <a:buFont typeface="+mj-lt"/>
              <a:buAutoNum type="arabicPeriod" startAt="2"/>
              <a:defRPr/>
            </a:pPr>
            <a:r>
              <a:rPr lang="en-US" sz="2800" dirty="0" smtClean="0"/>
              <a:t>How much force is needed to accelerate a 66 kg skier 1 m/s</a:t>
            </a:r>
            <a:r>
              <a:rPr lang="en-US" sz="2800" baseline="30000" dirty="0" smtClean="0"/>
              <a:t>2</a:t>
            </a:r>
            <a:r>
              <a:rPr lang="en-US" sz="2800" dirty="0" smtClean="0"/>
              <a:t>?</a:t>
            </a:r>
          </a:p>
          <a:p>
            <a:pPr marL="514350" indent="-514350" eaLnBrk="1" hangingPunct="1">
              <a:lnSpc>
                <a:spcPct val="80000"/>
              </a:lnSpc>
              <a:buFont typeface="+mj-lt"/>
              <a:buAutoNum type="arabicPeriod" startAt="2"/>
              <a:defRPr/>
            </a:pPr>
            <a:endParaRPr lang="en-US" sz="2400" dirty="0" smtClean="0"/>
          </a:p>
          <a:p>
            <a:pPr marL="514350" indent="-514350" eaLnBrk="1" hangingPunct="1">
              <a:lnSpc>
                <a:spcPct val="80000"/>
              </a:lnSpc>
              <a:buFont typeface="+mj-lt"/>
              <a:buAutoNum type="arabicPeriod" startAt="2"/>
              <a:defRPr/>
            </a:pPr>
            <a:endParaRPr lang="en-US" sz="2400" dirty="0" smtClean="0"/>
          </a:p>
          <a:p>
            <a:pPr marL="514350" indent="-514350">
              <a:lnSpc>
                <a:spcPct val="80000"/>
              </a:lnSpc>
              <a:buFont typeface="+mj-lt"/>
              <a:buAutoNum type="arabicPeriod" startAt="2"/>
              <a:defRPr/>
            </a:pPr>
            <a:r>
              <a:rPr lang="en-US" sz="2800" dirty="0" smtClean="0"/>
              <a:t>What is the force on a 1000 kg elevator that is falling freely at 9.8 m/s</a:t>
            </a:r>
            <a:r>
              <a:rPr lang="en-US" sz="2800" baseline="30000" dirty="0" smtClean="0"/>
              <a:t>2</a:t>
            </a:r>
            <a:r>
              <a:rPr lang="en-US" sz="2800" dirty="0" smtClean="0"/>
              <a:t>?</a:t>
            </a:r>
          </a:p>
          <a:p>
            <a:pPr eaLnBrk="1" hangingPunct="1">
              <a:lnSpc>
                <a:spcPct val="80000"/>
              </a:lnSpc>
              <a:buFont typeface="Wingdings" pitchFamily="2" charset="2"/>
              <a:buNone/>
              <a:defRPr/>
            </a:pPr>
            <a:endParaRPr lang="en-US" sz="2800" dirty="0" smtClean="0"/>
          </a:p>
        </p:txBody>
      </p:sp>
    </p:spTree>
  </p:cSld>
  <p:clrMapOvr>
    <a:masterClrMapping/>
  </p:clrMapOvr>
  <p:transition xmlns:p14="http://schemas.microsoft.com/office/powerpoint/2010/main" spd="slow">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9091">
                                            <p:txEl>
                                              <p:pRg st="3" end="3"/>
                                            </p:txEl>
                                          </p:spTgt>
                                        </p:tgtEl>
                                        <p:attrNameLst>
                                          <p:attrName>style.visibility</p:attrName>
                                        </p:attrNameLst>
                                      </p:cBhvr>
                                      <p:to>
                                        <p:strVal val="visible"/>
                                      </p:to>
                                    </p:set>
                                    <p:animEffect transition="in" filter="fade">
                                      <p:cBhvr>
                                        <p:cTn id="7" dur="1000"/>
                                        <p:tgtEl>
                                          <p:spTgt spid="89091">
                                            <p:txEl>
                                              <p:pRg st="3" end="3"/>
                                            </p:txEl>
                                          </p:spTgt>
                                        </p:tgtEl>
                                      </p:cBhvr>
                                    </p:animEffect>
                                    <p:anim calcmode="lin" valueType="num">
                                      <p:cBhvr>
                                        <p:cTn id="8" dur="10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90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9091">
                                            <p:txEl>
                                              <p:pRg st="6" end="6"/>
                                            </p:txEl>
                                          </p:spTgt>
                                        </p:tgtEl>
                                        <p:attrNameLst>
                                          <p:attrName>style.visibility</p:attrName>
                                        </p:attrNameLst>
                                      </p:cBhvr>
                                      <p:to>
                                        <p:strVal val="visible"/>
                                      </p:to>
                                    </p:set>
                                    <p:animEffect transition="in" filter="fade">
                                      <p:cBhvr>
                                        <p:cTn id="14" dur="1000"/>
                                        <p:tgtEl>
                                          <p:spTgt spid="89091">
                                            <p:txEl>
                                              <p:pRg st="6" end="6"/>
                                            </p:txEl>
                                          </p:spTgt>
                                        </p:tgtEl>
                                      </p:cBhvr>
                                    </p:animEffect>
                                    <p:anim calcmode="lin" valueType="num">
                                      <p:cBhvr>
                                        <p:cTn id="15" dur="1000" fill="hold"/>
                                        <p:tgtEl>
                                          <p:spTgt spid="89091">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8909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9091">
                                            <p:txEl>
                                              <p:pRg st="9" end="9"/>
                                            </p:txEl>
                                          </p:spTgt>
                                        </p:tgtEl>
                                        <p:attrNameLst>
                                          <p:attrName>style.visibility</p:attrName>
                                        </p:attrNameLst>
                                      </p:cBhvr>
                                      <p:to>
                                        <p:strVal val="visible"/>
                                      </p:to>
                                    </p:set>
                                    <p:animEffect transition="in" filter="fade">
                                      <p:cBhvr>
                                        <p:cTn id="21" dur="1000"/>
                                        <p:tgtEl>
                                          <p:spTgt spid="89091">
                                            <p:txEl>
                                              <p:pRg st="9" end="9"/>
                                            </p:txEl>
                                          </p:spTgt>
                                        </p:tgtEl>
                                      </p:cBhvr>
                                    </p:animEffect>
                                    <p:anim calcmode="lin" valueType="num">
                                      <p:cBhvr>
                                        <p:cTn id="22" dur="1000" fill="hold"/>
                                        <p:tgtEl>
                                          <p:spTgt spid="89091">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8909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228600" y="228600"/>
            <a:ext cx="8534400" cy="393954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1"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3. May change an object's </a:t>
            </a: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shape</a:t>
            </a:r>
          </a:p>
          <a:p>
            <a:pPr marL="0" marR="0" lvl="1" algn="l" defTabSz="914400" rtl="0" eaLnBrk="1" fontAlgn="base" latinLnBrk="0" hangingPunct="1">
              <a:lnSpc>
                <a:spcPct val="100000"/>
              </a:lnSpc>
              <a:spcBef>
                <a:spcPct val="0"/>
              </a:spcBef>
              <a:spcAft>
                <a:spcPct val="0"/>
              </a:spcAft>
              <a:buClrTx/>
              <a:buSzTx/>
              <a:tabLst/>
            </a:pPr>
            <a:endParaRPr kumimoji="0" lang="en-US" sz="1600" i="0" strike="noStrike" cap="none" normalizeH="0" baseline="0" dirty="0" smtClean="0">
              <a:ln>
                <a:noFill/>
              </a:ln>
              <a:solidFill>
                <a:schemeClr val="tx1"/>
              </a:solidFill>
              <a:effectLst/>
              <a:latin typeface="Arial" pitchFamily="34" charset="0"/>
              <a:cs typeface="Arial" pitchFamily="34" charset="0"/>
            </a:endParaRPr>
          </a:p>
          <a:p>
            <a:pPr marL="0" marR="0" lvl="1" algn="l" defTabSz="914400" rtl="0" eaLnBrk="0" fontAlgn="base" latinLnBrk="0" hangingPunct="0">
              <a:lnSpc>
                <a:spcPct val="100000"/>
              </a:lnSpc>
              <a:spcBef>
                <a:spcPct val="0"/>
              </a:spcBef>
              <a:spcAft>
                <a:spcPct val="0"/>
              </a:spcAft>
              <a:buClrTx/>
              <a:buSzTx/>
              <a:tabLst/>
            </a:pP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4. Forces can be represented with arrows called vectors.</a:t>
            </a:r>
          </a:p>
          <a:p>
            <a:pPr marL="692150" marR="0" lvl="1" indent="-2222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Vectors show the direction and magnitude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size) of a force</a:t>
            </a:r>
            <a:r>
              <a:rPr kumimoji="0" lang="en-US" sz="2800" b="0" i="0" u="none" strike="noStrike" cap="none" normalizeH="0" baseline="0" dirty="0" smtClean="0">
                <a:ln>
                  <a:noFill/>
                </a:ln>
                <a:effectLst/>
                <a:latin typeface="Calibri" pitchFamily="34" charset="0"/>
                <a:ea typeface="Times New Roman" pitchFamily="18" charset="0"/>
                <a:cs typeface="Calibri" pitchFamily="34" charset="0"/>
              </a:rPr>
              <a:t>. </a:t>
            </a:r>
          </a:p>
          <a:p>
            <a:pPr marL="692150" marR="0" lvl="1" indent="-22225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effectLst/>
              <a:latin typeface="Calibri" pitchFamily="34" charset="0"/>
              <a:ea typeface="Times New Roman" pitchFamily="18" charset="0"/>
              <a:cs typeface="Calibri" pitchFamily="34" charset="0"/>
            </a:endParaRPr>
          </a:p>
          <a:p>
            <a:pPr marL="692150" marR="0" lvl="1" indent="-22225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effectLst/>
              <a:latin typeface="Calibri" pitchFamily="34" charset="0"/>
              <a:ea typeface="Times New Roman" pitchFamily="18" charset="0"/>
              <a:cs typeface="Calibri" pitchFamily="34" charset="0"/>
            </a:endParaRPr>
          </a:p>
          <a:p>
            <a:pPr marL="692150" marR="0" lvl="1" indent="-222250" algn="l" defTabSz="914400" rtl="0" eaLnBrk="0" fontAlgn="base" latinLnBrk="0" hangingPunct="0">
              <a:lnSpc>
                <a:spcPct val="100000"/>
              </a:lnSpc>
              <a:spcBef>
                <a:spcPct val="0"/>
              </a:spcBef>
              <a:spcAft>
                <a:spcPct val="0"/>
              </a:spcAft>
              <a:buClrTx/>
              <a:buSzTx/>
              <a:buFont typeface="Arial" pitchFamily="34" charset="0"/>
              <a:buChar char="•"/>
              <a:tabLst/>
            </a:pPr>
            <a:endParaRPr lang="en-US" sz="1600" dirty="0">
              <a:latin typeface="Arial" pitchFamily="34" charset="0"/>
              <a:cs typeface="Arial" pitchFamily="34" charset="0"/>
            </a:endParaRPr>
          </a:p>
          <a:p>
            <a:pPr marL="222250" marR="0" lvl="1" indent="-22225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ea typeface="Times New Roman" pitchFamily="18" charset="0"/>
                <a:cs typeface="Arial" pitchFamily="34" charset="0"/>
              </a:rPr>
              <a:t>5</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Forces are measured in </a:t>
            </a:r>
            <a:r>
              <a:rPr kumimoji="0" lang="en-US" sz="2800" i="0"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Newtons</a:t>
            </a: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N</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N = m/s</a:t>
            </a:r>
            <a:r>
              <a:rPr kumimoji="0" lang="en-US" sz="2800"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rPr>
              <a:t>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692150" marR="0" lvl="0" indent="-2349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Tool used is a spring scale</a:t>
            </a:r>
            <a:r>
              <a:rPr kumimoji="0" lang="en-US" sz="1600" i="0" strike="noStrike" cap="none" normalizeH="0" baseline="0" dirty="0" smtClean="0">
                <a:ln>
                  <a:noFill/>
                </a:ln>
                <a:solidFill>
                  <a:schemeClr val="tx1"/>
                </a:solidFill>
                <a:effectLst/>
                <a:latin typeface="Arial" pitchFamily="34" charset="0"/>
                <a:cs typeface="Arial" pitchFamily="34" charset="0"/>
              </a:rPr>
              <a:t> </a:t>
            </a:r>
            <a:endParaRPr kumimoji="0" lang="en-US" sz="4000" i="0" strike="noStrike" cap="none" normalizeH="0" baseline="0" dirty="0" smtClean="0">
              <a:ln>
                <a:noFill/>
              </a:ln>
              <a:solidFill>
                <a:schemeClr val="tx1"/>
              </a:solidFill>
              <a:effectLst/>
              <a:latin typeface="Arial" pitchFamily="34" charset="0"/>
              <a:cs typeface="Arial" pitchFamily="34" charset="0"/>
            </a:endParaRPr>
          </a:p>
        </p:txBody>
      </p:sp>
      <p:pic>
        <p:nvPicPr>
          <p:cNvPr id="2" name="Picture 1">
            <a:hlinkClick r:id="rId2"/>
          </p:cNvPr>
          <p:cNvPicPr>
            <a:picLocks noChangeAspect="1" noChangeArrowheads="1"/>
          </p:cNvPicPr>
          <p:nvPr/>
        </p:nvPicPr>
        <p:blipFill>
          <a:blip r:embed="rId3" cstate="print"/>
          <a:srcRect/>
          <a:stretch>
            <a:fillRect/>
          </a:stretch>
        </p:blipFill>
        <p:spPr bwMode="auto">
          <a:xfrm>
            <a:off x="2819400" y="4267200"/>
            <a:ext cx="3429000" cy="2398295"/>
          </a:xfrm>
          <a:prstGeom prst="rect">
            <a:avLst/>
          </a:prstGeom>
          <a:noFill/>
          <a:ln w="9525">
            <a:noFill/>
            <a:miter lim="800000"/>
            <a:headEnd/>
            <a:tailEnd/>
          </a:ln>
        </p:spPr>
      </p:pic>
      <p:sp>
        <p:nvSpPr>
          <p:cNvPr id="4" name="TextBox 3"/>
          <p:cNvSpPr txBox="1"/>
          <p:nvPr/>
        </p:nvSpPr>
        <p:spPr>
          <a:xfrm>
            <a:off x="304800" y="5181600"/>
            <a:ext cx="2286000" cy="369332"/>
          </a:xfrm>
          <a:prstGeom prst="rect">
            <a:avLst/>
          </a:prstGeom>
          <a:noFill/>
        </p:spPr>
        <p:txBody>
          <a:bodyPr wrap="square" rtlCol="0">
            <a:spAutoFit/>
          </a:bodyPr>
          <a:lstStyle/>
          <a:p>
            <a:r>
              <a:rPr lang="en-US" dirty="0" smtClean="0"/>
              <a:t>Click me!</a:t>
            </a:r>
            <a:endParaRPr lang="en-US" dirty="0"/>
          </a:p>
        </p:txBody>
      </p:sp>
      <p:cxnSp>
        <p:nvCxnSpPr>
          <p:cNvPr id="6" name="Straight Arrow Connector 5"/>
          <p:cNvCxnSpPr/>
          <p:nvPr/>
        </p:nvCxnSpPr>
        <p:spPr>
          <a:xfrm>
            <a:off x="1447800" y="5334000"/>
            <a:ext cx="838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43" name="Picture 3" descr="http://www.physicsclassroom.com/class/1dkin/U1L2c2.gif"/>
          <p:cNvPicPr>
            <a:picLocks noChangeAspect="1" noChangeArrowheads="1"/>
          </p:cNvPicPr>
          <p:nvPr/>
        </p:nvPicPr>
        <p:blipFill>
          <a:blip r:embed="rId4" cstate="print"/>
          <a:srcRect/>
          <a:stretch>
            <a:fillRect/>
          </a:stretch>
        </p:blipFill>
        <p:spPr bwMode="auto">
          <a:xfrm>
            <a:off x="2590800" y="1905000"/>
            <a:ext cx="4648200" cy="128587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41">
                                            <p:txEl>
                                              <p:pRg st="2" end="2"/>
                                            </p:txEl>
                                          </p:spTgt>
                                        </p:tgtEl>
                                        <p:attrNameLst>
                                          <p:attrName>style.visibility</p:attrName>
                                        </p:attrNameLst>
                                      </p:cBhvr>
                                      <p:to>
                                        <p:strVal val="visible"/>
                                      </p:to>
                                    </p:set>
                                    <p:animEffect transition="in" filter="fade">
                                      <p:cBhvr>
                                        <p:cTn id="7" dur="1000"/>
                                        <p:tgtEl>
                                          <p:spTgt spid="10241">
                                            <p:txEl>
                                              <p:pRg st="2" end="2"/>
                                            </p:txEl>
                                          </p:spTgt>
                                        </p:tgtEl>
                                      </p:cBhvr>
                                    </p:animEffect>
                                    <p:anim calcmode="lin" valueType="num">
                                      <p:cBhvr>
                                        <p:cTn id="8" dur="1000" fill="hold"/>
                                        <p:tgtEl>
                                          <p:spTgt spid="1024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241">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41">
                                            <p:txEl>
                                              <p:pRg st="3" end="3"/>
                                            </p:txEl>
                                          </p:spTgt>
                                        </p:tgtEl>
                                        <p:attrNameLst>
                                          <p:attrName>style.visibility</p:attrName>
                                        </p:attrNameLst>
                                      </p:cBhvr>
                                      <p:to>
                                        <p:strVal val="visible"/>
                                      </p:to>
                                    </p:set>
                                    <p:animEffect transition="in" filter="fade">
                                      <p:cBhvr>
                                        <p:cTn id="12" dur="1000"/>
                                        <p:tgtEl>
                                          <p:spTgt spid="10241">
                                            <p:txEl>
                                              <p:pRg st="3" end="3"/>
                                            </p:txEl>
                                          </p:spTgt>
                                        </p:tgtEl>
                                      </p:cBhvr>
                                    </p:animEffect>
                                    <p:anim calcmode="lin" valueType="num">
                                      <p:cBhvr>
                                        <p:cTn id="13" dur="1000" fill="hold"/>
                                        <p:tgtEl>
                                          <p:spTgt spid="1024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0241">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fade">
                                      <p:cBhvr>
                                        <p:cTn id="17" dur="1000"/>
                                        <p:tgtEl>
                                          <p:spTgt spid="10243"/>
                                        </p:tgtEl>
                                      </p:cBhvr>
                                    </p:animEffect>
                                    <p:anim calcmode="lin" valueType="num">
                                      <p:cBhvr>
                                        <p:cTn id="18" dur="1000" fill="hold"/>
                                        <p:tgtEl>
                                          <p:spTgt spid="10243"/>
                                        </p:tgtEl>
                                        <p:attrNameLst>
                                          <p:attrName>ppt_x</p:attrName>
                                        </p:attrNameLst>
                                      </p:cBhvr>
                                      <p:tavLst>
                                        <p:tav tm="0">
                                          <p:val>
                                            <p:strVal val="#ppt_x"/>
                                          </p:val>
                                        </p:tav>
                                        <p:tav tm="100000">
                                          <p:val>
                                            <p:strVal val="#ppt_x"/>
                                          </p:val>
                                        </p:tav>
                                      </p:tavLst>
                                    </p:anim>
                                    <p:anim calcmode="lin" valueType="num">
                                      <p:cBhvr>
                                        <p:cTn id="1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0241">
                                            <p:txEl>
                                              <p:pRg st="7" end="7"/>
                                            </p:txEl>
                                          </p:spTgt>
                                        </p:tgtEl>
                                        <p:attrNameLst>
                                          <p:attrName>style.visibility</p:attrName>
                                        </p:attrNameLst>
                                      </p:cBhvr>
                                      <p:to>
                                        <p:strVal val="visible"/>
                                      </p:to>
                                    </p:set>
                                    <p:animEffect transition="in" filter="fade">
                                      <p:cBhvr>
                                        <p:cTn id="24" dur="1000"/>
                                        <p:tgtEl>
                                          <p:spTgt spid="10241">
                                            <p:txEl>
                                              <p:pRg st="7" end="7"/>
                                            </p:txEl>
                                          </p:spTgt>
                                        </p:tgtEl>
                                      </p:cBhvr>
                                    </p:animEffect>
                                    <p:anim calcmode="lin" valueType="num">
                                      <p:cBhvr>
                                        <p:cTn id="25" dur="1000" fill="hold"/>
                                        <p:tgtEl>
                                          <p:spTgt spid="10241">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10241">
                                            <p:txEl>
                                              <p:pRg st="7" end="7"/>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0241">
                                            <p:txEl>
                                              <p:pRg st="8" end="8"/>
                                            </p:txEl>
                                          </p:spTgt>
                                        </p:tgtEl>
                                        <p:attrNameLst>
                                          <p:attrName>style.visibility</p:attrName>
                                        </p:attrNameLst>
                                      </p:cBhvr>
                                      <p:to>
                                        <p:strVal val="visible"/>
                                      </p:to>
                                    </p:set>
                                    <p:animEffect transition="in" filter="fade">
                                      <p:cBhvr>
                                        <p:cTn id="29" dur="1000"/>
                                        <p:tgtEl>
                                          <p:spTgt spid="10241">
                                            <p:txEl>
                                              <p:pRg st="8" end="8"/>
                                            </p:txEl>
                                          </p:spTgt>
                                        </p:tgtEl>
                                      </p:cBhvr>
                                    </p:animEffect>
                                    <p:anim calcmode="lin" valueType="num">
                                      <p:cBhvr>
                                        <p:cTn id="30" dur="1000" fill="hold"/>
                                        <p:tgtEl>
                                          <p:spTgt spid="10241">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10241">
                                            <p:txEl>
                                              <p:pRg st="8" end="8"/>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ljcreate.com/products/element_images/Force_and_Momentum.jpg"/>
          <p:cNvPicPr>
            <a:picLocks noChangeAspect="1" noChangeArrowheads="1"/>
          </p:cNvPicPr>
          <p:nvPr/>
        </p:nvPicPr>
        <p:blipFill>
          <a:blip r:embed="rId2" cstate="print"/>
          <a:srcRect/>
          <a:stretch>
            <a:fillRect/>
          </a:stretch>
        </p:blipFill>
        <p:spPr bwMode="auto">
          <a:xfrm>
            <a:off x="609600" y="457200"/>
            <a:ext cx="7797209" cy="5867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304800"/>
            <a:ext cx="6324600" cy="830997"/>
          </a:xfrm>
          <a:prstGeom prst="rect">
            <a:avLst/>
          </a:prstGeom>
          <a:noFill/>
        </p:spPr>
        <p:txBody>
          <a:bodyPr wrap="square" rtlCol="0">
            <a:spAutoFit/>
          </a:bodyPr>
          <a:lstStyle/>
          <a:p>
            <a:pPr algn="ctr"/>
            <a:r>
              <a:rPr lang="en-US" sz="4800" b="1" dirty="0" smtClean="0"/>
              <a:t>Newton’s 3 Laws</a:t>
            </a:r>
            <a:endParaRPr lang="en-US" sz="4800" b="1" dirty="0"/>
          </a:p>
        </p:txBody>
      </p:sp>
      <p:sp>
        <p:nvSpPr>
          <p:cNvPr id="5" name="TextBox 4"/>
          <p:cNvSpPr txBox="1"/>
          <p:nvPr/>
        </p:nvSpPr>
        <p:spPr>
          <a:xfrm>
            <a:off x="457200" y="1371600"/>
            <a:ext cx="4953000" cy="4770537"/>
          </a:xfrm>
          <a:prstGeom prst="rect">
            <a:avLst/>
          </a:prstGeom>
          <a:noFill/>
        </p:spPr>
        <p:txBody>
          <a:bodyPr wrap="square" rtlCol="0">
            <a:spAutoFit/>
          </a:bodyPr>
          <a:lstStyle/>
          <a:p>
            <a:pPr marL="342900" indent="-342900">
              <a:spcAft>
                <a:spcPts val="2400"/>
              </a:spcAft>
              <a:buAutoNum type="arabicPeriod"/>
            </a:pPr>
            <a:r>
              <a:rPr lang="en-US" sz="4800" dirty="0" smtClean="0"/>
              <a:t> Inertia</a:t>
            </a:r>
          </a:p>
          <a:p>
            <a:pPr marL="342900" indent="-342900">
              <a:spcAft>
                <a:spcPts val="2400"/>
              </a:spcAft>
              <a:buAutoNum type="arabicPeriod"/>
            </a:pPr>
            <a:endParaRPr lang="en-US" sz="4000" dirty="0" smtClean="0"/>
          </a:p>
          <a:p>
            <a:pPr marL="342900" indent="-342900">
              <a:spcAft>
                <a:spcPts val="2400"/>
              </a:spcAft>
              <a:buAutoNum type="arabicPeriod"/>
            </a:pPr>
            <a:r>
              <a:rPr lang="en-US" sz="4800" dirty="0" smtClean="0"/>
              <a:t> F = m x a</a:t>
            </a:r>
          </a:p>
          <a:p>
            <a:pPr marL="342900" indent="-342900">
              <a:spcAft>
                <a:spcPts val="2400"/>
              </a:spcAft>
              <a:buAutoNum type="arabicPeriod"/>
            </a:pPr>
            <a:endParaRPr lang="en-US" sz="4000" dirty="0" smtClean="0"/>
          </a:p>
          <a:p>
            <a:pPr marL="342900" indent="-342900">
              <a:spcAft>
                <a:spcPts val="2400"/>
              </a:spcAft>
              <a:buAutoNum type="arabicPeriod"/>
            </a:pPr>
            <a:r>
              <a:rPr lang="en-US" sz="4800" dirty="0" smtClean="0"/>
              <a:t> Action, Reaction</a:t>
            </a:r>
            <a:endParaRPr lang="en-US" sz="4800" dirty="0"/>
          </a:p>
        </p:txBody>
      </p:sp>
      <p:pic>
        <p:nvPicPr>
          <p:cNvPr id="6" name="Picture 4" descr="tennis ball"/>
          <p:cNvPicPr>
            <a:picLocks noChangeAspect="1" noChangeArrowheads="1" noCrop="1"/>
          </p:cNvPicPr>
          <p:nvPr/>
        </p:nvPicPr>
        <p:blipFill>
          <a:blip r:embed="rId2" cstate="print"/>
          <a:srcRect/>
          <a:stretch>
            <a:fillRect/>
          </a:stretch>
        </p:blipFill>
        <p:spPr>
          <a:xfrm>
            <a:off x="3505200" y="1752600"/>
            <a:ext cx="3810000" cy="571500"/>
          </a:xfrm>
          <a:prstGeom prst="rect">
            <a:avLst/>
          </a:prstGeom>
          <a:noFill/>
        </p:spPr>
      </p:pic>
      <p:pic>
        <p:nvPicPr>
          <p:cNvPr id="7" name="Picture 5" descr="http://www.lersus.de/res/modules/enu/physics/1/res/files/newtons2law_0__0_.gif"/>
          <p:cNvPicPr>
            <a:picLocks noChangeAspect="1" noChangeArrowheads="1"/>
          </p:cNvPicPr>
          <p:nvPr/>
        </p:nvPicPr>
        <p:blipFill>
          <a:blip r:embed="rId3" cstate="print"/>
          <a:srcRect/>
          <a:stretch>
            <a:fillRect/>
          </a:stretch>
        </p:blipFill>
        <p:spPr bwMode="auto">
          <a:xfrm>
            <a:off x="4114800" y="2514600"/>
            <a:ext cx="3962400" cy="1988970"/>
          </a:xfrm>
          <a:prstGeom prst="rect">
            <a:avLst/>
          </a:prstGeom>
          <a:noFill/>
        </p:spPr>
      </p:pic>
      <p:pic>
        <p:nvPicPr>
          <p:cNvPr id="8" name="Picture 5" descr="http://www2.kirkwoodschools.org/parent_student/nm/goekepa/jumpaction.gif"/>
          <p:cNvPicPr>
            <a:picLocks noChangeAspect="1" noChangeArrowheads="1" noCrop="1"/>
          </p:cNvPicPr>
          <p:nvPr/>
        </p:nvPicPr>
        <p:blipFill>
          <a:blip r:embed="rId4" cstate="print"/>
          <a:srcRect/>
          <a:stretch>
            <a:fillRect/>
          </a:stretch>
        </p:blipFill>
        <p:spPr bwMode="auto">
          <a:xfrm>
            <a:off x="5791200" y="5029200"/>
            <a:ext cx="2539158" cy="16002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anim calcmode="lin" valueType="num">
                                      <p:cBhvr>
                                        <p:cTn id="1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0"/>
                                        <p:tgtEl>
                                          <p:spTgt spid="5">
                                            <p:txEl>
                                              <p:pRg st="4" end="4"/>
                                            </p:txEl>
                                          </p:spTgt>
                                        </p:tgtEl>
                                      </p:cBhvr>
                                    </p:animEffect>
                                    <p:anim calcmode="lin" valueType="num">
                                      <p:cBhvr>
                                        <p:cTn id="2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Rectangle 11"/>
          <p:cNvSpPr>
            <a:spLocks noChangeArrowheads="1"/>
          </p:cNvSpPr>
          <p:nvPr/>
        </p:nvSpPr>
        <p:spPr bwMode="auto">
          <a:xfrm>
            <a:off x="609600" y="1371600"/>
            <a:ext cx="5410200" cy="215443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Balanced forces are equal forces </a:t>
            </a:r>
            <a:endParaRPr kumimoji="0" lang="en-US" sz="2800" i="0" strike="noStrike" cap="none" normalizeH="0" baseline="0" dirty="0" smtClean="0">
              <a:ln>
                <a:noFill/>
              </a:ln>
              <a:solidFill>
                <a:schemeClr val="tx1"/>
              </a:solidFill>
              <a:effectLst/>
              <a:latin typeface="Arial" pitchFamily="34" charset="0"/>
              <a:cs typeface="Arial" pitchFamily="34" charset="0"/>
            </a:endParaRPr>
          </a:p>
          <a:p>
            <a:pPr marR="0" lvl="2" indent="-2222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No movement or change in movement occurs </a:t>
            </a:r>
            <a:endParaRPr lang="en-US" sz="2800" dirty="0" smtClean="0">
              <a:latin typeface="Arial" pitchFamily="34" charset="0"/>
              <a:ea typeface="Times New Roman" pitchFamily="18" charset="0"/>
              <a:cs typeface="Arial" pitchFamily="34" charset="0"/>
            </a:endParaRPr>
          </a:p>
          <a:p>
            <a:pPr marR="0" lvl="2" indent="-2222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Net force is zero</a:t>
            </a:r>
            <a:endParaRPr lang="en-US" sz="2800" dirty="0" smtClean="0">
              <a:latin typeface="Calibri" pitchFamily="34" charset="0"/>
              <a:ea typeface="Times New Roman" pitchFamily="18" charset="0"/>
              <a:cs typeface="Calibri" pitchFamily="34" charset="0"/>
            </a:endParaRPr>
          </a:p>
          <a:p>
            <a:pPr marR="0" lvl="2" indent="-222250" algn="l" defTabSz="914400" rtl="0" eaLnBrk="0" fontAlgn="base" latinLnBrk="0" hangingPunct="0">
              <a:lnSpc>
                <a:spcPct val="100000"/>
              </a:lnSpc>
              <a:spcBef>
                <a:spcPct val="0"/>
              </a:spcBef>
              <a:spcAft>
                <a:spcPct val="0"/>
              </a:spcAft>
              <a:buClrTx/>
              <a:buSzTx/>
              <a:buFont typeface="Arial" pitchFamily="34" charset="0"/>
              <a:buChar char="•"/>
              <a:tabLst/>
            </a:pPr>
            <a:r>
              <a:rPr lang="en-US" sz="2800" dirty="0" smtClean="0">
                <a:latin typeface="Calibri" pitchFamily="34" charset="0"/>
                <a:ea typeface="Times New Roman" pitchFamily="18" charset="0"/>
                <a:cs typeface="Calibri" pitchFamily="34" charset="0"/>
              </a:rPr>
              <a:t>EX:</a:t>
            </a:r>
            <a:endParaRPr lang="en-US" sz="2800" dirty="0" smtClean="0">
              <a:latin typeface="Arial" pitchFamily="34" charset="0"/>
              <a:cs typeface="Arial" pitchFamily="34" charset="0"/>
            </a:endParaRPr>
          </a:p>
        </p:txBody>
      </p:sp>
      <p:pic>
        <p:nvPicPr>
          <p:cNvPr id="9225" name="Picture 1"/>
          <p:cNvPicPr>
            <a:picLocks noChangeAspect="1" noChangeArrowheads="1"/>
          </p:cNvPicPr>
          <p:nvPr/>
        </p:nvPicPr>
        <p:blipFill>
          <a:blip r:embed="rId2" cstate="print"/>
          <a:srcRect/>
          <a:stretch>
            <a:fillRect/>
          </a:stretch>
        </p:blipFill>
        <p:spPr bwMode="auto">
          <a:xfrm>
            <a:off x="6629400" y="838200"/>
            <a:ext cx="1981200" cy="3280559"/>
          </a:xfrm>
          <a:prstGeom prst="rect">
            <a:avLst/>
          </a:prstGeom>
          <a:noFill/>
        </p:spPr>
      </p:pic>
      <p:grpSp>
        <p:nvGrpSpPr>
          <p:cNvPr id="9221" name="Group 5"/>
          <p:cNvGrpSpPr>
            <a:grpSpLocks/>
          </p:cNvGrpSpPr>
          <p:nvPr/>
        </p:nvGrpSpPr>
        <p:grpSpPr bwMode="auto">
          <a:xfrm>
            <a:off x="2057400" y="3200400"/>
            <a:ext cx="2133600" cy="762000"/>
            <a:chOff x="4260" y="8094"/>
            <a:chExt cx="2550" cy="825"/>
          </a:xfrm>
        </p:grpSpPr>
        <p:sp>
          <p:nvSpPr>
            <p:cNvPr id="9224" name="Rectangle 8"/>
            <p:cNvSpPr>
              <a:spLocks noChangeArrowheads="1"/>
            </p:cNvSpPr>
            <p:nvPr/>
          </p:nvSpPr>
          <p:spPr bwMode="auto">
            <a:xfrm>
              <a:off x="5115" y="8094"/>
              <a:ext cx="855" cy="825"/>
            </a:xfrm>
            <a:prstGeom prst="rect">
              <a:avLst/>
            </a:prstGeom>
            <a:solidFill>
              <a:srgbClr val="FFFFFF"/>
            </a:solidFill>
            <a:ln w="3175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3" name="AutoShape 7"/>
            <p:cNvSpPr>
              <a:spLocks noChangeShapeType="1"/>
            </p:cNvSpPr>
            <p:nvPr/>
          </p:nvSpPr>
          <p:spPr bwMode="auto">
            <a:xfrm>
              <a:off x="5955" y="8505"/>
              <a:ext cx="855" cy="0"/>
            </a:xfrm>
            <a:prstGeom prst="straightConnector1">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222" name="AutoShape 6"/>
            <p:cNvSpPr>
              <a:spLocks noChangeShapeType="1"/>
            </p:cNvSpPr>
            <p:nvPr/>
          </p:nvSpPr>
          <p:spPr bwMode="auto">
            <a:xfrm flipH="1">
              <a:off x="4260" y="8505"/>
              <a:ext cx="855" cy="0"/>
            </a:xfrm>
            <a:prstGeom prst="straightConnector1">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9217" name="Group 1"/>
          <p:cNvGrpSpPr>
            <a:grpSpLocks/>
          </p:cNvGrpSpPr>
          <p:nvPr/>
        </p:nvGrpSpPr>
        <p:grpSpPr bwMode="auto">
          <a:xfrm>
            <a:off x="2209800" y="5715000"/>
            <a:ext cx="2819400" cy="762000"/>
            <a:chOff x="4485" y="10108"/>
            <a:chExt cx="3090" cy="870"/>
          </a:xfrm>
        </p:grpSpPr>
        <p:sp>
          <p:nvSpPr>
            <p:cNvPr id="9220" name="Rectangle 4"/>
            <p:cNvSpPr>
              <a:spLocks noChangeArrowheads="1"/>
            </p:cNvSpPr>
            <p:nvPr/>
          </p:nvSpPr>
          <p:spPr bwMode="auto">
            <a:xfrm>
              <a:off x="5115" y="10108"/>
              <a:ext cx="825" cy="870"/>
            </a:xfrm>
            <a:prstGeom prst="rect">
              <a:avLst/>
            </a:prstGeom>
            <a:solidFill>
              <a:srgbClr val="FFFFFF"/>
            </a:solidFill>
            <a:ln w="3175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9" name="AutoShape 3"/>
            <p:cNvSpPr>
              <a:spLocks noChangeShapeType="1"/>
            </p:cNvSpPr>
            <p:nvPr/>
          </p:nvSpPr>
          <p:spPr bwMode="auto">
            <a:xfrm>
              <a:off x="5940" y="10575"/>
              <a:ext cx="1635" cy="0"/>
            </a:xfrm>
            <a:prstGeom prst="straightConnector1">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218" name="AutoShape 2"/>
            <p:cNvSpPr>
              <a:spLocks noChangeShapeType="1"/>
            </p:cNvSpPr>
            <p:nvPr/>
          </p:nvSpPr>
          <p:spPr bwMode="auto">
            <a:xfrm flipH="1">
              <a:off x="4485" y="10575"/>
              <a:ext cx="630" cy="0"/>
            </a:xfrm>
            <a:prstGeom prst="straightConnector1">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9226" name="Rectangle 10"/>
          <p:cNvSpPr>
            <a:spLocks noChangeArrowheads="1"/>
          </p:cNvSpPr>
          <p:nvPr/>
        </p:nvSpPr>
        <p:spPr bwMode="auto">
          <a:xfrm>
            <a:off x="228600" y="152400"/>
            <a:ext cx="8610600" cy="98488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346075" marR="0" lvl="0" indent="-346075" algn="l" defTabSz="914400" rtl="0" eaLnBrk="1" fontAlgn="base" latinLnBrk="0" hangingPunct="1">
              <a:lnSpc>
                <a:spcPct val="100000"/>
              </a:lnSpc>
              <a:spcBef>
                <a:spcPct val="0"/>
              </a:spcBef>
              <a:spcAft>
                <a:spcPct val="0"/>
              </a:spcAft>
              <a:buClrTx/>
              <a:buSzTx/>
              <a:buFontTx/>
              <a:buChar char="•"/>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All of the forces acting on an object together are known as </a:t>
            </a:r>
            <a:r>
              <a:rPr kumimoji="0" lang="en-US" sz="32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net forces.</a:t>
            </a:r>
            <a:endParaRPr kumimoji="0" lang="en-US" sz="3600" i="0" strike="noStrike" cap="none" normalizeH="0" baseline="0" dirty="0" smtClean="0">
              <a:ln>
                <a:noFill/>
              </a:ln>
              <a:solidFill>
                <a:schemeClr val="tx1"/>
              </a:solidFill>
              <a:effectLst/>
              <a:latin typeface="Arial" pitchFamily="34" charset="0"/>
              <a:cs typeface="Arial" pitchFamily="34" charset="0"/>
            </a:endParaRPr>
          </a:p>
        </p:txBody>
      </p:sp>
      <p:sp>
        <p:nvSpPr>
          <p:cNvPr id="9229" name="Rectangle 13"/>
          <p:cNvSpPr>
            <a:spLocks noChangeArrowheads="1"/>
          </p:cNvSpPr>
          <p:nvPr/>
        </p:nvSpPr>
        <p:spPr bwMode="auto">
          <a:xfrm>
            <a:off x="533400" y="4267200"/>
            <a:ext cx="6248400" cy="172354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buFont typeface="+mj-lt"/>
              <a:buAutoNum type="arabicPeriod" startAt="2"/>
              <a:tabLst/>
            </a:pP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Unbalanced forces are unequal forces </a:t>
            </a:r>
            <a:endParaRPr kumimoji="0" lang="en-US" sz="2800" i="0" strike="noStrike" cap="none" normalizeH="0" baseline="0" dirty="0" smtClean="0">
              <a:ln>
                <a:noFill/>
              </a:ln>
              <a:solidFill>
                <a:schemeClr val="tx1"/>
              </a:solidFill>
              <a:effectLst/>
              <a:latin typeface="Arial" pitchFamily="34" charset="0"/>
              <a:cs typeface="Arial" pitchFamily="34" charset="0"/>
            </a:endParaRPr>
          </a:p>
          <a:p>
            <a:pPr marL="1081088" marR="0" lvl="2" indent="-2222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Some change in movement occurs </a:t>
            </a:r>
            <a:endParaRPr lang="en-US" sz="2800" dirty="0" smtClean="0">
              <a:latin typeface="Arial" pitchFamily="34" charset="0"/>
              <a:ea typeface="Times New Roman" pitchFamily="18" charset="0"/>
              <a:cs typeface="Arial" pitchFamily="34" charset="0"/>
            </a:endParaRPr>
          </a:p>
          <a:p>
            <a:pPr marL="1081088" marR="0" lvl="2" indent="-2222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Net force is greater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than zero</a:t>
            </a:r>
          </a:p>
          <a:p>
            <a:pPr marL="1081088" marR="0" lvl="2" indent="-222250" algn="l" defTabSz="914400" rtl="0" eaLnBrk="0" fontAlgn="base" latinLnBrk="0" hangingPunct="0">
              <a:lnSpc>
                <a:spcPct val="100000"/>
              </a:lnSpc>
              <a:spcBef>
                <a:spcPct val="0"/>
              </a:spcBef>
              <a:spcAft>
                <a:spcPct val="0"/>
              </a:spcAft>
              <a:buClrTx/>
              <a:buSzTx/>
              <a:buFont typeface="Arial" pitchFamily="34" charset="0"/>
              <a:buChar char="•"/>
              <a:tabLst/>
            </a:pPr>
            <a:r>
              <a:rPr lang="en-US" sz="2800" dirty="0" smtClean="0">
                <a:latin typeface="Calibri" pitchFamily="34" charset="0"/>
                <a:ea typeface="Times New Roman" pitchFamily="18" charset="0"/>
                <a:cs typeface="Calibri" pitchFamily="34" charset="0"/>
              </a:rPr>
              <a:t>EX:</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227">
                                            <p:txEl>
                                              <p:pRg st="1" end="1"/>
                                            </p:txEl>
                                          </p:spTgt>
                                        </p:tgtEl>
                                        <p:attrNameLst>
                                          <p:attrName>style.visibility</p:attrName>
                                        </p:attrNameLst>
                                      </p:cBhvr>
                                      <p:to>
                                        <p:strVal val="visible"/>
                                      </p:to>
                                    </p:set>
                                    <p:animEffect transition="in" filter="fade">
                                      <p:cBhvr>
                                        <p:cTn id="7" dur="1000"/>
                                        <p:tgtEl>
                                          <p:spTgt spid="9227">
                                            <p:txEl>
                                              <p:pRg st="1" end="1"/>
                                            </p:txEl>
                                          </p:spTgt>
                                        </p:tgtEl>
                                      </p:cBhvr>
                                    </p:animEffect>
                                    <p:anim calcmode="lin" valueType="num">
                                      <p:cBhvr>
                                        <p:cTn id="8" dur="1000" fill="hold"/>
                                        <p:tgtEl>
                                          <p:spTgt spid="922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227">
                                            <p:txEl>
                                              <p:pRg st="2" end="2"/>
                                            </p:txEl>
                                          </p:spTgt>
                                        </p:tgtEl>
                                        <p:attrNameLst>
                                          <p:attrName>style.visibility</p:attrName>
                                        </p:attrNameLst>
                                      </p:cBhvr>
                                      <p:to>
                                        <p:strVal val="visible"/>
                                      </p:to>
                                    </p:set>
                                    <p:animEffect transition="in" filter="fade">
                                      <p:cBhvr>
                                        <p:cTn id="14" dur="1000"/>
                                        <p:tgtEl>
                                          <p:spTgt spid="9227">
                                            <p:txEl>
                                              <p:pRg st="2" end="2"/>
                                            </p:txEl>
                                          </p:spTgt>
                                        </p:tgtEl>
                                      </p:cBhvr>
                                    </p:animEffect>
                                    <p:anim calcmode="lin" valueType="num">
                                      <p:cBhvr>
                                        <p:cTn id="15" dur="1000" fill="hold"/>
                                        <p:tgtEl>
                                          <p:spTgt spid="922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227">
                                            <p:txEl>
                                              <p:pRg st="3" end="3"/>
                                            </p:txEl>
                                          </p:spTgt>
                                        </p:tgtEl>
                                        <p:attrNameLst>
                                          <p:attrName>style.visibility</p:attrName>
                                        </p:attrNameLst>
                                      </p:cBhvr>
                                      <p:to>
                                        <p:strVal val="visible"/>
                                      </p:to>
                                    </p:set>
                                    <p:animEffect transition="in" filter="fade">
                                      <p:cBhvr>
                                        <p:cTn id="21" dur="1000"/>
                                        <p:tgtEl>
                                          <p:spTgt spid="9227">
                                            <p:txEl>
                                              <p:pRg st="3" end="3"/>
                                            </p:txEl>
                                          </p:spTgt>
                                        </p:tgtEl>
                                      </p:cBhvr>
                                    </p:animEffect>
                                    <p:anim calcmode="lin" valueType="num">
                                      <p:cBhvr>
                                        <p:cTn id="22" dur="1000" fill="hold"/>
                                        <p:tgtEl>
                                          <p:spTgt spid="922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227">
                                            <p:txEl>
                                              <p:pRg st="3" end="3"/>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9221"/>
                                        </p:tgtEl>
                                        <p:attrNameLst>
                                          <p:attrName>style.visibility</p:attrName>
                                        </p:attrNameLst>
                                      </p:cBhvr>
                                      <p:to>
                                        <p:strVal val="visible"/>
                                      </p:to>
                                    </p:set>
                                    <p:animEffect transition="in" filter="fade">
                                      <p:cBhvr>
                                        <p:cTn id="26" dur="1000"/>
                                        <p:tgtEl>
                                          <p:spTgt spid="9221"/>
                                        </p:tgtEl>
                                      </p:cBhvr>
                                    </p:animEffect>
                                    <p:anim calcmode="lin" valueType="num">
                                      <p:cBhvr>
                                        <p:cTn id="27" dur="1000" fill="hold"/>
                                        <p:tgtEl>
                                          <p:spTgt spid="9221"/>
                                        </p:tgtEl>
                                        <p:attrNameLst>
                                          <p:attrName>ppt_x</p:attrName>
                                        </p:attrNameLst>
                                      </p:cBhvr>
                                      <p:tavLst>
                                        <p:tav tm="0">
                                          <p:val>
                                            <p:strVal val="#ppt_x"/>
                                          </p:val>
                                        </p:tav>
                                        <p:tav tm="100000">
                                          <p:val>
                                            <p:strVal val="#ppt_x"/>
                                          </p:val>
                                        </p:tav>
                                      </p:tavLst>
                                    </p:anim>
                                    <p:anim calcmode="lin" valueType="num">
                                      <p:cBhvr>
                                        <p:cTn id="28"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9229">
                                            <p:txEl>
                                              <p:pRg st="1" end="1"/>
                                            </p:txEl>
                                          </p:spTgt>
                                        </p:tgtEl>
                                        <p:attrNameLst>
                                          <p:attrName>style.visibility</p:attrName>
                                        </p:attrNameLst>
                                      </p:cBhvr>
                                      <p:to>
                                        <p:strVal val="visible"/>
                                      </p:to>
                                    </p:set>
                                    <p:animEffect transition="in" filter="fade">
                                      <p:cBhvr>
                                        <p:cTn id="33" dur="1000"/>
                                        <p:tgtEl>
                                          <p:spTgt spid="9229">
                                            <p:txEl>
                                              <p:pRg st="1" end="1"/>
                                            </p:txEl>
                                          </p:spTgt>
                                        </p:tgtEl>
                                      </p:cBhvr>
                                    </p:animEffect>
                                    <p:anim calcmode="lin" valueType="num">
                                      <p:cBhvr>
                                        <p:cTn id="34" dur="1000" fill="hold"/>
                                        <p:tgtEl>
                                          <p:spTgt spid="922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92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9229">
                                            <p:txEl>
                                              <p:pRg st="2" end="2"/>
                                            </p:txEl>
                                          </p:spTgt>
                                        </p:tgtEl>
                                        <p:attrNameLst>
                                          <p:attrName>style.visibility</p:attrName>
                                        </p:attrNameLst>
                                      </p:cBhvr>
                                      <p:to>
                                        <p:strVal val="visible"/>
                                      </p:to>
                                    </p:set>
                                    <p:animEffect transition="in" filter="fade">
                                      <p:cBhvr>
                                        <p:cTn id="40" dur="1000"/>
                                        <p:tgtEl>
                                          <p:spTgt spid="9229">
                                            <p:txEl>
                                              <p:pRg st="2" end="2"/>
                                            </p:txEl>
                                          </p:spTgt>
                                        </p:tgtEl>
                                      </p:cBhvr>
                                    </p:animEffect>
                                    <p:anim calcmode="lin" valueType="num">
                                      <p:cBhvr>
                                        <p:cTn id="41" dur="1000" fill="hold"/>
                                        <p:tgtEl>
                                          <p:spTgt spid="9229">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92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9229">
                                            <p:txEl>
                                              <p:pRg st="3" end="3"/>
                                            </p:txEl>
                                          </p:spTgt>
                                        </p:tgtEl>
                                        <p:attrNameLst>
                                          <p:attrName>style.visibility</p:attrName>
                                        </p:attrNameLst>
                                      </p:cBhvr>
                                      <p:to>
                                        <p:strVal val="visible"/>
                                      </p:to>
                                    </p:set>
                                    <p:animEffect transition="in" filter="fade">
                                      <p:cBhvr>
                                        <p:cTn id="47" dur="1000"/>
                                        <p:tgtEl>
                                          <p:spTgt spid="9229">
                                            <p:txEl>
                                              <p:pRg st="3" end="3"/>
                                            </p:txEl>
                                          </p:spTgt>
                                        </p:tgtEl>
                                      </p:cBhvr>
                                    </p:animEffect>
                                    <p:anim calcmode="lin" valueType="num">
                                      <p:cBhvr>
                                        <p:cTn id="48" dur="1000" fill="hold"/>
                                        <p:tgtEl>
                                          <p:spTgt spid="9229">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9229">
                                            <p:txEl>
                                              <p:pRg st="3" end="3"/>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9217"/>
                                        </p:tgtEl>
                                        <p:attrNameLst>
                                          <p:attrName>style.visibility</p:attrName>
                                        </p:attrNameLst>
                                      </p:cBhvr>
                                      <p:to>
                                        <p:strVal val="visible"/>
                                      </p:to>
                                    </p:set>
                                    <p:animEffect transition="in" filter="fade">
                                      <p:cBhvr>
                                        <p:cTn id="52" dur="1000"/>
                                        <p:tgtEl>
                                          <p:spTgt spid="9217"/>
                                        </p:tgtEl>
                                      </p:cBhvr>
                                    </p:animEffect>
                                    <p:anim calcmode="lin" valueType="num">
                                      <p:cBhvr>
                                        <p:cTn id="53" dur="1000" fill="hold"/>
                                        <p:tgtEl>
                                          <p:spTgt spid="9217"/>
                                        </p:tgtEl>
                                        <p:attrNameLst>
                                          <p:attrName>ppt_x</p:attrName>
                                        </p:attrNameLst>
                                      </p:cBhvr>
                                      <p:tavLst>
                                        <p:tav tm="0">
                                          <p:val>
                                            <p:strVal val="#ppt_x"/>
                                          </p:val>
                                        </p:tav>
                                        <p:tav tm="100000">
                                          <p:val>
                                            <p:strVal val="#ppt_x"/>
                                          </p:val>
                                        </p:tav>
                                      </p:tavLst>
                                    </p:anim>
                                    <p:anim calcmode="lin" valueType="num">
                                      <p:cBhvr>
                                        <p:cTn id="54" dur="1000" fill="hold"/>
                                        <p:tgtEl>
                                          <p:spTgt spid="9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8600" y="228600"/>
            <a:ext cx="8534400" cy="3616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6075" marR="0" lvl="0" indent="-346075" algn="l" defTabSz="914400" rtl="0" eaLnBrk="1" fontAlgn="base" latinLnBrk="0" hangingPunct="1">
              <a:lnSpc>
                <a:spcPct val="100000"/>
              </a:lnSpc>
              <a:spcBef>
                <a:spcPct val="0"/>
              </a:spcBef>
              <a:spcAft>
                <a:spcPts val="600"/>
              </a:spcAft>
              <a:buClrTx/>
              <a:buSzTx/>
              <a:buFontTx/>
              <a:buChar char="•"/>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Sources of Force</a:t>
            </a:r>
            <a:endParaRPr lang="en-US" sz="2800" dirty="0" smtClean="0">
              <a:latin typeface="Arial" pitchFamily="34" charset="0"/>
              <a:cs typeface="Arial" pitchFamily="34" charset="0"/>
            </a:endParaRPr>
          </a:p>
          <a:p>
            <a:pPr marL="915988" marR="0" lvl="0" indent="-458788" algn="l" defTabSz="914400" rtl="0" eaLnBrk="1" fontAlgn="base" latinLnBrk="0" hangingPunct="1">
              <a:lnSpc>
                <a:spcPct val="100000"/>
              </a:lnSpc>
              <a:spcBef>
                <a:spcPct val="0"/>
              </a:spcBef>
              <a:spcAft>
                <a:spcPct val="0"/>
              </a:spcAft>
              <a:buClrTx/>
              <a:buSzTx/>
              <a:buFont typeface="+mj-lt"/>
              <a:buAutoNum type="arabicPeriod"/>
              <a:tabLst/>
            </a:pPr>
            <a:r>
              <a:rPr kumimoji="0" lang="en-US" sz="28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Gravity</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is a force </a:t>
            </a: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that pulls objects down—dependent on size of object and distance. </a:t>
            </a:r>
            <a:endParaRPr kumimoji="0" lang="en-US" sz="2800"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(Gravity is acceleration.)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915988" marR="0" lvl="0" indent="-458788" algn="l" defTabSz="914400" rtl="0" eaLnBrk="0" fontAlgn="base" latinLnBrk="0" hangingPunct="0">
              <a:lnSpc>
                <a:spcPct val="100000"/>
              </a:lnSpc>
              <a:spcBef>
                <a:spcPct val="0"/>
              </a:spcBef>
              <a:spcAft>
                <a:spcPct val="0"/>
              </a:spcAft>
              <a:buClrTx/>
              <a:buSzTx/>
              <a:buFont typeface="+mj-lt"/>
              <a:buAutoNum type="arabicPeriod" startAt="2"/>
              <a:tabLst/>
            </a:pPr>
            <a:r>
              <a:rPr kumimoji="0" lang="en-US" sz="28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Weight</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is the force of gravity on mass. Weight changes if gravity changes; mass does not change with gravity.</a:t>
            </a:r>
            <a:endParaRPr kumimoji="0" lang="en-US" sz="2800" i="0" strike="noStrike" cap="none" normalizeH="0" baseline="0" dirty="0" smtClean="0">
              <a:ln>
                <a:noFill/>
              </a:ln>
              <a:solidFill>
                <a:schemeClr val="tx1"/>
              </a:solidFill>
              <a:effectLst/>
              <a:latin typeface="Arial" pitchFamily="34" charset="0"/>
              <a:cs typeface="Arial" pitchFamily="34" charset="0"/>
            </a:endParaRPr>
          </a:p>
        </p:txBody>
      </p:sp>
      <p:pic>
        <p:nvPicPr>
          <p:cNvPr id="8193" name="Picture 2"/>
          <p:cNvPicPr>
            <a:picLocks noChangeAspect="1" noChangeArrowheads="1"/>
          </p:cNvPicPr>
          <p:nvPr/>
        </p:nvPicPr>
        <p:blipFill>
          <a:blip r:embed="rId2" cstate="print"/>
          <a:srcRect l="13472" t="41852" r="57916" b="40186"/>
          <a:stretch>
            <a:fillRect/>
          </a:stretch>
        </p:blipFill>
        <p:spPr bwMode="auto">
          <a:xfrm>
            <a:off x="2286000" y="4114800"/>
            <a:ext cx="4517346" cy="2133600"/>
          </a:xfrm>
          <a:prstGeom prst="rect">
            <a:avLst/>
          </a:prstGeom>
          <a:noFill/>
        </p:spPr>
      </p:pic>
      <p:sp>
        <p:nvSpPr>
          <p:cNvPr id="8195"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Effect transition="in" filter="fade">
                                      <p:cBhvr>
                                        <p:cTn id="7" dur="1000"/>
                                        <p:tgtEl>
                                          <p:spTgt spid="8194">
                                            <p:txEl>
                                              <p:pRg st="1" end="1"/>
                                            </p:txEl>
                                          </p:spTgt>
                                        </p:tgtEl>
                                      </p:cBhvr>
                                    </p:animEffect>
                                    <p:anim calcmode="lin" valueType="num">
                                      <p:cBhvr>
                                        <p:cTn id="8" dur="1000" fill="hold"/>
                                        <p:tgtEl>
                                          <p:spTgt spid="819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4">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194">
                                            <p:txEl>
                                              <p:pRg st="2" end="2"/>
                                            </p:txEl>
                                          </p:spTgt>
                                        </p:tgtEl>
                                        <p:attrNameLst>
                                          <p:attrName>style.visibility</p:attrName>
                                        </p:attrNameLst>
                                      </p:cBhvr>
                                      <p:to>
                                        <p:strVal val="visible"/>
                                      </p:to>
                                    </p:set>
                                    <p:animEffect transition="in" filter="fade">
                                      <p:cBhvr>
                                        <p:cTn id="12" dur="1000"/>
                                        <p:tgtEl>
                                          <p:spTgt spid="8194">
                                            <p:txEl>
                                              <p:pRg st="2" end="2"/>
                                            </p:txEl>
                                          </p:spTgt>
                                        </p:tgtEl>
                                      </p:cBhvr>
                                    </p:animEffect>
                                    <p:anim calcmode="lin" valueType="num">
                                      <p:cBhvr>
                                        <p:cTn id="13" dur="1000" fill="hold"/>
                                        <p:tgtEl>
                                          <p:spTgt spid="819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1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8194">
                                            <p:txEl>
                                              <p:pRg st="4" end="4"/>
                                            </p:txEl>
                                          </p:spTgt>
                                        </p:tgtEl>
                                        <p:attrNameLst>
                                          <p:attrName>style.visibility</p:attrName>
                                        </p:attrNameLst>
                                      </p:cBhvr>
                                      <p:to>
                                        <p:strVal val="visible"/>
                                      </p:to>
                                    </p:set>
                                    <p:animEffect transition="in" filter="fade">
                                      <p:cBhvr>
                                        <p:cTn id="19" dur="1000"/>
                                        <p:tgtEl>
                                          <p:spTgt spid="8194">
                                            <p:txEl>
                                              <p:pRg st="4" end="4"/>
                                            </p:txEl>
                                          </p:spTgt>
                                        </p:tgtEl>
                                      </p:cBhvr>
                                    </p:animEffect>
                                    <p:anim calcmode="lin" valueType="num">
                                      <p:cBhvr>
                                        <p:cTn id="20" dur="1000" fill="hold"/>
                                        <p:tgtEl>
                                          <p:spTgt spid="819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19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descr="http://tbn0.google.com/images?q=tbn:HWE6UMilERL_hM:http://etc.usf.edu/clipart/1800/1876/newton_1_lg.gif">
            <a:hlinkClick r:id="rId2"/>
          </p:cNvPr>
          <p:cNvPicPr>
            <a:picLocks noChangeAspect="1" noChangeArrowheads="1"/>
          </p:cNvPicPr>
          <p:nvPr/>
        </p:nvPicPr>
        <p:blipFill>
          <a:blip r:embed="rId3" cstate="print"/>
          <a:srcRect/>
          <a:stretch>
            <a:fillRect/>
          </a:stretch>
        </p:blipFill>
        <p:spPr bwMode="auto">
          <a:xfrm>
            <a:off x="7772400" y="304800"/>
            <a:ext cx="952500" cy="1333500"/>
          </a:xfrm>
          <a:prstGeom prst="rect">
            <a:avLst/>
          </a:prstGeom>
          <a:noFill/>
        </p:spPr>
      </p:pic>
      <p:sp>
        <p:nvSpPr>
          <p:cNvPr id="7171" name="Rectangle 3"/>
          <p:cNvSpPr>
            <a:spLocks noChangeArrowheads="1"/>
          </p:cNvSpPr>
          <p:nvPr/>
        </p:nvSpPr>
        <p:spPr bwMode="auto">
          <a:xfrm>
            <a:off x="152400" y="228600"/>
            <a:ext cx="8763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371600" algn="l"/>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Newton's Laws of Motion</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r>
            <a:b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b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tab pos="1371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Forces can be described with Newton’s </a:t>
            </a: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3</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Laws of Motion.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ts val="1200"/>
              </a:spcAft>
              <a:buClrTx/>
              <a:buSzTx/>
              <a:buFont typeface="+mj-lt"/>
              <a:buAutoNum type="arabicPeriod"/>
              <a:tabLst>
                <a:tab pos="1371600" algn="l"/>
              </a:tabLst>
            </a:pPr>
            <a:r>
              <a:rPr kumimoji="0" lang="en-US" sz="2800" b="1"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First Law - Law of Inertia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803275" marR="0" lvl="0" indent="-346075" algn="l" defTabSz="914400" rtl="0" eaLnBrk="0" fontAlgn="base" latinLnBrk="0" hangingPunct="0">
              <a:lnSpc>
                <a:spcPct val="100000"/>
              </a:lnSpc>
              <a:spcBef>
                <a:spcPct val="0"/>
              </a:spcBef>
              <a:spcAft>
                <a:spcPts val="1200"/>
              </a:spcAft>
              <a:buClrTx/>
              <a:buSzTx/>
              <a:buFontTx/>
              <a:buChar char="•"/>
              <a:tabLst>
                <a:tab pos="1371600" algn="l"/>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An object </a:t>
            </a: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rest will remain at rest and an object in motion will remain in motion unless acted upon by an unbalanced force. </a:t>
            </a:r>
            <a:endParaRPr kumimoji="0" lang="en-US" sz="2800" i="0" strike="noStrike" cap="none" normalizeH="0" baseline="0" dirty="0" smtClean="0">
              <a:ln>
                <a:noFill/>
              </a:ln>
              <a:solidFill>
                <a:schemeClr val="tx1"/>
              </a:solidFill>
              <a:effectLst/>
              <a:latin typeface="Arial" pitchFamily="34" charset="0"/>
              <a:cs typeface="Arial" pitchFamily="34" charset="0"/>
            </a:endParaRPr>
          </a:p>
          <a:p>
            <a:pPr marL="803275" marR="0" lvl="0" indent="-346075" algn="l" defTabSz="914400" rtl="0" eaLnBrk="0" fontAlgn="base" latinLnBrk="0" hangingPunct="0">
              <a:lnSpc>
                <a:spcPct val="100000"/>
              </a:lnSpc>
              <a:spcBef>
                <a:spcPct val="0"/>
              </a:spcBef>
              <a:spcAft>
                <a:spcPts val="1200"/>
              </a:spcAft>
              <a:buClrTx/>
              <a:buSzTx/>
              <a:buFontTx/>
              <a:buChar char="•"/>
              <a:tabLst>
                <a:tab pos="1371600" algn="l"/>
              </a:tabLst>
            </a:pP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A moving object moves in a straight line with constant speed unless a force acts on it. </a:t>
            </a:r>
            <a:endParaRPr lang="en-US" sz="2800" dirty="0" smtClean="0">
              <a:latin typeface="Arial" pitchFamily="34" charset="0"/>
              <a:cs typeface="Arial" pitchFamily="34" charset="0"/>
            </a:endParaRPr>
          </a:p>
          <a:p>
            <a:pPr marL="803275" marR="0" lvl="0" indent="-346075" algn="l" defTabSz="914400" rtl="0" eaLnBrk="0" fontAlgn="base" latinLnBrk="0" hangingPunct="0">
              <a:lnSpc>
                <a:spcPct val="100000"/>
              </a:lnSpc>
              <a:spcBef>
                <a:spcPct val="0"/>
              </a:spcBef>
              <a:spcAft>
                <a:spcPct val="0"/>
              </a:spcAft>
              <a:buClrTx/>
              <a:buSzTx/>
              <a:buFontTx/>
              <a:buChar char="•"/>
              <a:tabLst>
                <a:tab pos="1371600" algn="l"/>
              </a:tabLst>
            </a:pPr>
            <a:r>
              <a:rPr kumimoji="0" lang="en-US" sz="28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An object's tendency to resist a change in motion is inertia.</a:t>
            </a:r>
            <a:endParaRPr lang="en-US" sz="2800" dirty="0" smtClean="0">
              <a:latin typeface="Arial" pitchFamily="34" charset="0"/>
              <a:cs typeface="Arial" pitchFamily="34" charset="0"/>
            </a:endParaRPr>
          </a:p>
          <a:p>
            <a:pPr marL="1371600" lvl="1" indent="-346075" eaLnBrk="0" fontAlgn="base" hangingPunct="0">
              <a:spcBef>
                <a:spcPct val="0"/>
              </a:spcBef>
              <a:spcAft>
                <a:spcPct val="0"/>
              </a:spcAft>
              <a:buFont typeface="Wingdings" pitchFamily="2" charset="2"/>
              <a:buChar char="Ø"/>
            </a:pPr>
            <a:r>
              <a:rPr kumimoji="0" lang="en-US" sz="2800" i="1" strike="noStrike" cap="none" normalizeH="0" baseline="0" dirty="0" smtClean="0">
                <a:ln>
                  <a:noFill/>
                </a:ln>
                <a:solidFill>
                  <a:schemeClr val="tx1"/>
                </a:solidFill>
                <a:effectLst/>
                <a:latin typeface="Calibri" pitchFamily="34" charset="0"/>
                <a:ea typeface="Times New Roman" pitchFamily="18" charset="0"/>
                <a:cs typeface="Calibri" pitchFamily="34" charset="0"/>
              </a:rPr>
              <a:t>If it is at </a:t>
            </a:r>
            <a:r>
              <a:rPr kumimoji="0" lang="en-US" sz="28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rest, it stays at rest. </a:t>
            </a:r>
            <a:endParaRPr lang="en-US" sz="2800" dirty="0" smtClean="0">
              <a:latin typeface="Arial" pitchFamily="34" charset="0"/>
              <a:cs typeface="Arial" pitchFamily="34" charset="0"/>
            </a:endParaRPr>
          </a:p>
          <a:p>
            <a:pPr marL="1371600" lvl="1" indent="-346075" eaLnBrk="0" fontAlgn="base" hangingPunct="0">
              <a:spcBef>
                <a:spcPct val="0"/>
              </a:spcBef>
              <a:spcAft>
                <a:spcPct val="0"/>
              </a:spcAft>
              <a:buFont typeface="Wingdings" pitchFamily="2" charset="2"/>
              <a:buChar char="Ø"/>
            </a:pPr>
            <a:r>
              <a:rPr kumimoji="0" lang="en-US" sz="28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If it is moving, it keeps moving in the same direction.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1000"/>
                                        <p:tgtEl>
                                          <p:spTgt spid="7171">
                                            <p:txEl>
                                              <p:pRg st="5" end="5"/>
                                            </p:txEl>
                                          </p:spTgt>
                                        </p:tgtEl>
                                      </p:cBhvr>
                                    </p:animEffect>
                                    <p:anim calcmode="lin" valueType="num">
                                      <p:cBhvr>
                                        <p:cTn id="2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Effect transition="in" filter="fade">
                                      <p:cBhvr>
                                        <p:cTn id="33" dur="1000"/>
                                        <p:tgtEl>
                                          <p:spTgt spid="7171">
                                            <p:txEl>
                                              <p:pRg st="6" end="6"/>
                                            </p:txEl>
                                          </p:spTgt>
                                        </p:tgtEl>
                                      </p:cBhvr>
                                    </p:animEffect>
                                    <p:anim calcmode="lin" valueType="num">
                                      <p:cBhvr>
                                        <p:cTn id="34"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7171">
                                            <p:txEl>
                                              <p:pRg st="6" end="6"/>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7171">
                                            <p:txEl>
                                              <p:pRg st="7" end="7"/>
                                            </p:txEl>
                                          </p:spTgt>
                                        </p:tgtEl>
                                        <p:attrNameLst>
                                          <p:attrName>style.visibility</p:attrName>
                                        </p:attrNameLst>
                                      </p:cBhvr>
                                      <p:to>
                                        <p:strVal val="visible"/>
                                      </p:to>
                                    </p:set>
                                    <p:animEffect transition="in" filter="fade">
                                      <p:cBhvr>
                                        <p:cTn id="38" dur="1000"/>
                                        <p:tgtEl>
                                          <p:spTgt spid="7171">
                                            <p:txEl>
                                              <p:pRg st="7" end="7"/>
                                            </p:txEl>
                                          </p:spTgt>
                                        </p:tgtEl>
                                      </p:cBhvr>
                                    </p:animEffect>
                                    <p:anim calcmode="lin" valueType="num">
                                      <p:cBhvr>
                                        <p:cTn id="39"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car1"/>
          <p:cNvPicPr>
            <a:picLocks noChangeAspect="1" noChangeArrowheads="1"/>
          </p:cNvPicPr>
          <p:nvPr/>
        </p:nvPicPr>
        <p:blipFill>
          <a:blip r:embed="rId2" cstate="print"/>
          <a:srcRect/>
          <a:stretch>
            <a:fillRect/>
          </a:stretch>
        </p:blipFill>
        <p:spPr bwMode="auto">
          <a:xfrm>
            <a:off x="0" y="5555240"/>
            <a:ext cx="3886199" cy="1302760"/>
          </a:xfrm>
          <a:prstGeom prst="rect">
            <a:avLst/>
          </a:prstGeom>
          <a:noFill/>
        </p:spPr>
      </p:pic>
      <p:sp>
        <p:nvSpPr>
          <p:cNvPr id="6148" name="Rectangle 4"/>
          <p:cNvSpPr>
            <a:spLocks noChangeArrowheads="1"/>
          </p:cNvSpPr>
          <p:nvPr/>
        </p:nvSpPr>
        <p:spPr bwMode="auto">
          <a:xfrm>
            <a:off x="228600" y="381000"/>
            <a:ext cx="87630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6075" marR="0" lvl="1" indent="-346075" algn="l" defTabSz="914400" rtl="0" eaLnBrk="1" fontAlgn="base" latinLnBrk="0" hangingPunct="1">
              <a:lnSpc>
                <a:spcPct val="100000"/>
              </a:lnSpc>
              <a:spcBef>
                <a:spcPct val="0"/>
              </a:spcBef>
              <a:spcAft>
                <a:spcPts val="600"/>
              </a:spcAft>
              <a:buClrTx/>
              <a:buSzTx/>
              <a:buFont typeface="Symbol" pitchFamily="18" charset="2"/>
              <a:buChar char=""/>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Objects do not change their motion unless </a:t>
            </a:r>
            <a:r>
              <a:rPr kumimoji="0" lang="en-US" sz="2400" b="1"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a force acts on them </a:t>
            </a:r>
            <a:r>
              <a:rPr kumimoji="0" lang="en-US" sz="2400" b="1" i="1"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en-US" sz="2400" b="0" i="0" strike="noStrike" cap="none" normalizeH="0" baseline="0" dirty="0" smtClean="0">
              <a:ln>
                <a:noFill/>
              </a:ln>
              <a:solidFill>
                <a:schemeClr val="tx1"/>
              </a:solidFill>
              <a:effectLst/>
              <a:latin typeface="Arial" pitchFamily="34" charset="0"/>
              <a:cs typeface="Arial" pitchFamily="34" charset="0"/>
            </a:endParaRPr>
          </a:p>
          <a:p>
            <a:pPr marL="692150" marR="0" lvl="2" indent="-234950" algn="l" defTabSz="914400" rtl="0" eaLnBrk="0" fontAlgn="base" latinLnBrk="0" hangingPunct="0">
              <a:lnSpc>
                <a:spcPct val="100000"/>
              </a:lnSpc>
              <a:spcBef>
                <a:spcPct val="0"/>
              </a:spcBef>
              <a:spcAft>
                <a:spcPts val="600"/>
              </a:spcAft>
              <a:buClrTx/>
              <a:buSzPct val="100000"/>
              <a:buFont typeface="Wingdings" pitchFamily="2" charset="2"/>
              <a:buChar char="Ø"/>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An object will </a:t>
            </a: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NOT </a:t>
            </a:r>
            <a:r>
              <a:rPr kumimoji="0" lang="en-US" sz="2400" i="1" strike="noStrike" cap="none" normalizeH="0" baseline="0" dirty="0" smtClean="0">
                <a:ln>
                  <a:noFill/>
                </a:ln>
                <a:solidFill>
                  <a:schemeClr val="tx1"/>
                </a:solidFill>
                <a:effectLst/>
                <a:latin typeface="Calibri" pitchFamily="34" charset="0"/>
                <a:ea typeface="Times New Roman" pitchFamily="18" charset="0"/>
                <a:cs typeface="Calibri" pitchFamily="34" charset="0"/>
              </a:rPr>
              <a:t>start</a:t>
            </a: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moving unless a force acts on it. </a:t>
            </a:r>
            <a:endParaRPr kumimoji="0" lang="en-US" sz="2400" i="0" strike="noStrike" cap="none" normalizeH="0" baseline="0" dirty="0" smtClean="0">
              <a:ln>
                <a:noFill/>
              </a:ln>
              <a:solidFill>
                <a:schemeClr val="tx1"/>
              </a:solidFill>
              <a:effectLst/>
              <a:latin typeface="Arial" pitchFamily="34" charset="0"/>
              <a:cs typeface="Arial" pitchFamily="34" charset="0"/>
            </a:endParaRPr>
          </a:p>
          <a:p>
            <a:pPr marL="692150" marR="0" lvl="2" indent="-234950" algn="l" defTabSz="914400" rtl="0" eaLnBrk="0" fontAlgn="base" latinLnBrk="0" hangingPunct="0">
              <a:lnSpc>
                <a:spcPct val="100000"/>
              </a:lnSpc>
              <a:spcBef>
                <a:spcPct val="0"/>
              </a:spcBef>
              <a:spcAft>
                <a:spcPts val="600"/>
              </a:spcAft>
              <a:buClrTx/>
              <a:buSzPct val="100000"/>
              <a:buFont typeface="Wingdings" pitchFamily="2" charset="2"/>
              <a:buChar char="Ø"/>
            </a:pP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An object will NOT </a:t>
            </a:r>
            <a:r>
              <a:rPr kumimoji="0" lang="en-US" sz="2400" i="1" strike="noStrike" cap="none" normalizeH="0" baseline="0" dirty="0" smtClean="0">
                <a:ln>
                  <a:noFill/>
                </a:ln>
                <a:solidFill>
                  <a:schemeClr val="tx1"/>
                </a:solidFill>
                <a:effectLst/>
                <a:latin typeface="Calibri" pitchFamily="34" charset="0"/>
                <a:ea typeface="Times New Roman" pitchFamily="18" charset="0"/>
                <a:cs typeface="Calibri" pitchFamily="34" charset="0"/>
              </a:rPr>
              <a:t>stop</a:t>
            </a: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moving unless a force acts on it.</a:t>
            </a:r>
            <a:endParaRPr kumimoji="0" lang="en-US" sz="2400" i="0" strike="noStrike" cap="none" normalizeH="0" baseline="0" dirty="0" smtClean="0">
              <a:ln>
                <a:noFill/>
              </a:ln>
              <a:solidFill>
                <a:schemeClr val="tx1"/>
              </a:solidFill>
              <a:effectLst/>
              <a:latin typeface="Arial" pitchFamily="34" charset="0"/>
              <a:cs typeface="Arial" pitchFamily="34" charset="0"/>
            </a:endParaRPr>
          </a:p>
          <a:p>
            <a:pPr marL="692150" marR="0" lvl="2" indent="-234950" algn="l" defTabSz="914400" rtl="0" eaLnBrk="0" fontAlgn="base" latinLnBrk="0" hangingPunct="0">
              <a:lnSpc>
                <a:spcPct val="100000"/>
              </a:lnSpc>
              <a:spcBef>
                <a:spcPct val="0"/>
              </a:spcBef>
              <a:spcAft>
                <a:spcPts val="600"/>
              </a:spcAft>
              <a:buClrTx/>
              <a:buSzPct val="100000"/>
              <a:buFont typeface="Wingdings" pitchFamily="2" charset="2"/>
              <a:buChar char="Ø"/>
            </a:pP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An object will NOT </a:t>
            </a:r>
            <a:r>
              <a:rPr kumimoji="0" lang="en-US" sz="2400" i="1" strike="noStrike" cap="none" normalizeH="0" baseline="0" dirty="0" smtClean="0">
                <a:ln>
                  <a:noFill/>
                </a:ln>
                <a:solidFill>
                  <a:schemeClr val="tx1"/>
                </a:solidFill>
                <a:effectLst/>
                <a:latin typeface="Calibri" pitchFamily="34" charset="0"/>
                <a:ea typeface="Times New Roman" pitchFamily="18" charset="0"/>
                <a:cs typeface="Calibri" pitchFamily="34" charset="0"/>
              </a:rPr>
              <a:t>change speed</a:t>
            </a: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unless a force acts on it. </a:t>
            </a:r>
            <a:endParaRPr kumimoji="0" lang="en-US" sz="2400" i="0" strike="noStrike" cap="none" normalizeH="0" baseline="0" dirty="0" smtClean="0">
              <a:ln>
                <a:noFill/>
              </a:ln>
              <a:solidFill>
                <a:schemeClr val="tx1"/>
              </a:solidFill>
              <a:effectLst/>
              <a:latin typeface="Arial" pitchFamily="34" charset="0"/>
              <a:cs typeface="Arial" pitchFamily="34" charset="0"/>
            </a:endParaRPr>
          </a:p>
          <a:p>
            <a:pPr marL="692150" marR="0" lvl="2" indent="-234950" algn="l" defTabSz="914400" rtl="0" eaLnBrk="0" fontAlgn="base" latinLnBrk="0" hangingPunct="0">
              <a:lnSpc>
                <a:spcPct val="100000"/>
              </a:lnSpc>
              <a:spcBef>
                <a:spcPct val="0"/>
              </a:spcBef>
              <a:spcAft>
                <a:spcPct val="0"/>
              </a:spcAft>
              <a:buClrTx/>
              <a:buSzPct val="100000"/>
              <a:buFont typeface="Wingdings" pitchFamily="2" charset="2"/>
              <a:buChar char="Ø"/>
            </a:pP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An object will NOT </a:t>
            </a:r>
            <a:r>
              <a:rPr kumimoji="0" lang="en-US" sz="2400" i="1" strike="noStrike" cap="none" normalizeH="0" baseline="0" dirty="0" smtClean="0">
                <a:ln>
                  <a:noFill/>
                </a:ln>
                <a:solidFill>
                  <a:schemeClr val="tx1"/>
                </a:solidFill>
                <a:effectLst/>
                <a:latin typeface="Calibri" pitchFamily="34" charset="0"/>
                <a:ea typeface="Times New Roman" pitchFamily="18" charset="0"/>
                <a:cs typeface="Calibri" pitchFamily="34" charset="0"/>
              </a:rPr>
              <a:t>change direction</a:t>
            </a: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unless a force acts on it.</a:t>
            </a:r>
          </a:p>
          <a:p>
            <a:pPr marL="692150" marR="0" lvl="2" indent="-234950" algn="l" defTabSz="914400" rtl="0" eaLnBrk="0" fontAlgn="base" latinLnBrk="0" hangingPunct="0">
              <a:lnSpc>
                <a:spcPct val="100000"/>
              </a:lnSpc>
              <a:spcBef>
                <a:spcPct val="0"/>
              </a:spcBef>
              <a:spcAft>
                <a:spcPct val="0"/>
              </a:spcAft>
              <a:buClrTx/>
              <a:buSzPct val="100000"/>
            </a:pP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p>
          <a:p>
            <a:pPr marL="692150" marR="0" lvl="2" indent="-234950" algn="l" defTabSz="914400" rtl="0" eaLnBrk="0" fontAlgn="base" latinLnBrk="0" hangingPunct="0">
              <a:lnSpc>
                <a:spcPct val="100000"/>
              </a:lnSpc>
              <a:spcBef>
                <a:spcPct val="0"/>
              </a:spcBef>
              <a:spcAft>
                <a:spcPct val="0"/>
              </a:spcAft>
              <a:buClrTx/>
              <a:buSzPct val="100000"/>
            </a:pPr>
            <a:endParaRPr lang="en-US" sz="2400" dirty="0" smtClean="0">
              <a:latin typeface="Calibri" pitchFamily="34" charset="0"/>
              <a:cs typeface="Calibri" pitchFamily="34" charset="0"/>
            </a:endParaRPr>
          </a:p>
          <a:p>
            <a:pPr marL="692150" marR="0" lvl="2" indent="-234950" algn="l" defTabSz="914400" rtl="0" eaLnBrk="0" fontAlgn="base" latinLnBrk="0" hangingPunct="0">
              <a:lnSpc>
                <a:spcPct val="100000"/>
              </a:lnSpc>
              <a:spcBef>
                <a:spcPct val="0"/>
              </a:spcBef>
              <a:spcAft>
                <a:spcPct val="0"/>
              </a:spcAft>
              <a:buClrTx/>
              <a:buSzPct val="100000"/>
            </a:pPr>
            <a:endParaRPr kumimoji="0" lang="en-US" sz="2400" i="0" strike="noStrike" cap="none" normalizeH="0" baseline="0" dirty="0" smtClean="0">
              <a:ln>
                <a:noFill/>
              </a:ln>
              <a:solidFill>
                <a:schemeClr val="tx1"/>
              </a:solidFill>
              <a:effectLst/>
              <a:latin typeface="Arial" pitchFamily="34" charset="0"/>
              <a:cs typeface="Arial" pitchFamily="34" charset="0"/>
            </a:endParaRPr>
          </a:p>
          <a:p>
            <a:pPr marL="346075" marR="0" lvl="1" indent="-346075" algn="l" defTabSz="914400" rtl="0" eaLnBrk="0" fontAlgn="base" latinLnBrk="0" hangingPunct="0">
              <a:lnSpc>
                <a:spcPct val="100000"/>
              </a:lnSpc>
              <a:spcBef>
                <a:spcPct val="0"/>
              </a:spcBef>
              <a:spcAft>
                <a:spcPct val="0"/>
              </a:spcAft>
              <a:buClrTx/>
              <a:buSzTx/>
              <a:buFont typeface="Symbol" pitchFamily="18" charset="2"/>
              <a:buChar char=""/>
            </a:pP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The more mass an object has, the more inertia it has. This means that the more mass an object has, the harder it is to move, stop, or change the speed or direction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of the object.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0" y="2219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3" descr="car2"/>
          <p:cNvPicPr>
            <a:picLocks noChangeAspect="1" noChangeArrowheads="1"/>
          </p:cNvPicPr>
          <p:nvPr/>
        </p:nvPicPr>
        <p:blipFill>
          <a:blip r:embed="rId3" cstate="print"/>
          <a:srcRect/>
          <a:stretch>
            <a:fillRect/>
          </a:stretch>
        </p:blipFill>
        <p:spPr bwMode="auto">
          <a:xfrm>
            <a:off x="2743200" y="5531279"/>
            <a:ext cx="3276600" cy="1326721"/>
          </a:xfrm>
          <a:prstGeom prst="rect">
            <a:avLst/>
          </a:prstGeom>
          <a:noFill/>
        </p:spPr>
      </p:pic>
      <p:pic>
        <p:nvPicPr>
          <p:cNvPr id="6145" name="Picture 4" descr="car3"/>
          <p:cNvPicPr>
            <a:picLocks noChangeAspect="1" noChangeArrowheads="1"/>
          </p:cNvPicPr>
          <p:nvPr/>
        </p:nvPicPr>
        <p:blipFill>
          <a:blip r:embed="rId4" cstate="print"/>
          <a:srcRect/>
          <a:stretch>
            <a:fillRect/>
          </a:stretch>
        </p:blipFill>
        <p:spPr bwMode="auto">
          <a:xfrm>
            <a:off x="5359400" y="5522258"/>
            <a:ext cx="3784600" cy="1335742"/>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Effect transition="in" filter="fade">
                                      <p:cBhvr>
                                        <p:cTn id="7" dur="1000"/>
                                        <p:tgtEl>
                                          <p:spTgt spid="6148">
                                            <p:txEl>
                                              <p:pRg st="1" end="1"/>
                                            </p:txEl>
                                          </p:spTgt>
                                        </p:tgtEl>
                                      </p:cBhvr>
                                    </p:animEffect>
                                    <p:anim calcmode="lin" valueType="num">
                                      <p:cBhvr>
                                        <p:cTn id="8" dur="1000" fill="hold"/>
                                        <p:tgtEl>
                                          <p:spTgt spid="614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1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148">
                                            <p:txEl>
                                              <p:pRg st="2" end="2"/>
                                            </p:txEl>
                                          </p:spTgt>
                                        </p:tgtEl>
                                        <p:attrNameLst>
                                          <p:attrName>style.visibility</p:attrName>
                                        </p:attrNameLst>
                                      </p:cBhvr>
                                      <p:to>
                                        <p:strVal val="visible"/>
                                      </p:to>
                                    </p:set>
                                    <p:animEffect transition="in" filter="fade">
                                      <p:cBhvr>
                                        <p:cTn id="14" dur="1000"/>
                                        <p:tgtEl>
                                          <p:spTgt spid="6148">
                                            <p:txEl>
                                              <p:pRg st="2" end="2"/>
                                            </p:txEl>
                                          </p:spTgt>
                                        </p:tgtEl>
                                      </p:cBhvr>
                                    </p:animEffect>
                                    <p:anim calcmode="lin" valueType="num">
                                      <p:cBhvr>
                                        <p:cTn id="15" dur="1000" fill="hold"/>
                                        <p:tgtEl>
                                          <p:spTgt spid="614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14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148">
                                            <p:txEl>
                                              <p:pRg st="3" end="3"/>
                                            </p:txEl>
                                          </p:spTgt>
                                        </p:tgtEl>
                                        <p:attrNameLst>
                                          <p:attrName>style.visibility</p:attrName>
                                        </p:attrNameLst>
                                      </p:cBhvr>
                                      <p:to>
                                        <p:strVal val="visible"/>
                                      </p:to>
                                    </p:set>
                                    <p:animEffect transition="in" filter="fade">
                                      <p:cBhvr>
                                        <p:cTn id="21" dur="1000"/>
                                        <p:tgtEl>
                                          <p:spTgt spid="6148">
                                            <p:txEl>
                                              <p:pRg st="3" end="3"/>
                                            </p:txEl>
                                          </p:spTgt>
                                        </p:tgtEl>
                                      </p:cBhvr>
                                    </p:animEffect>
                                    <p:anim calcmode="lin" valueType="num">
                                      <p:cBhvr>
                                        <p:cTn id="22" dur="1000" fill="hold"/>
                                        <p:tgtEl>
                                          <p:spTgt spid="614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14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148">
                                            <p:txEl>
                                              <p:pRg st="4" end="4"/>
                                            </p:txEl>
                                          </p:spTgt>
                                        </p:tgtEl>
                                        <p:attrNameLst>
                                          <p:attrName>style.visibility</p:attrName>
                                        </p:attrNameLst>
                                      </p:cBhvr>
                                      <p:to>
                                        <p:strVal val="visible"/>
                                      </p:to>
                                    </p:set>
                                    <p:animEffect transition="in" filter="fade">
                                      <p:cBhvr>
                                        <p:cTn id="28" dur="1000"/>
                                        <p:tgtEl>
                                          <p:spTgt spid="6148">
                                            <p:txEl>
                                              <p:pRg st="4" end="4"/>
                                            </p:txEl>
                                          </p:spTgt>
                                        </p:tgtEl>
                                      </p:cBhvr>
                                    </p:animEffect>
                                    <p:anim calcmode="lin" valueType="num">
                                      <p:cBhvr>
                                        <p:cTn id="29" dur="1000" fill="hold"/>
                                        <p:tgtEl>
                                          <p:spTgt spid="614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14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6148">
                                            <p:txEl>
                                              <p:pRg st="8" end="8"/>
                                            </p:txEl>
                                          </p:spTgt>
                                        </p:tgtEl>
                                        <p:attrNameLst>
                                          <p:attrName>style.visibility</p:attrName>
                                        </p:attrNameLst>
                                      </p:cBhvr>
                                      <p:to>
                                        <p:strVal val="visible"/>
                                      </p:to>
                                    </p:set>
                                    <p:animEffect transition="in" filter="fade">
                                      <p:cBhvr>
                                        <p:cTn id="35" dur="1000"/>
                                        <p:tgtEl>
                                          <p:spTgt spid="6148">
                                            <p:txEl>
                                              <p:pRg st="8" end="8"/>
                                            </p:txEl>
                                          </p:spTgt>
                                        </p:tgtEl>
                                      </p:cBhvr>
                                    </p:animEffect>
                                    <p:anim calcmode="lin" valueType="num">
                                      <p:cBhvr>
                                        <p:cTn id="36" dur="1000" fill="hold"/>
                                        <p:tgtEl>
                                          <p:spTgt spid="6148">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14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ci"/>
          <p:cNvPicPr>
            <a:picLocks noGrp="1" noChangeAspect="1" noChangeArrowheads="1" noCrop="1"/>
          </p:cNvPicPr>
          <p:nvPr>
            <p:ph idx="1"/>
          </p:nvPr>
        </p:nvPicPr>
        <p:blipFill>
          <a:blip r:embed="rId2" cstate="print"/>
          <a:srcRect/>
          <a:stretch>
            <a:fillRect/>
          </a:stretch>
        </p:blipFill>
        <p:spPr>
          <a:xfrm>
            <a:off x="381000" y="762000"/>
            <a:ext cx="8503505" cy="2743200"/>
          </a:xfrm>
          <a:noFill/>
        </p:spPr>
      </p:pic>
      <p:sp>
        <p:nvSpPr>
          <p:cNvPr id="5" name="Text Box 4"/>
          <p:cNvSpPr txBox="1">
            <a:spLocks noChangeArrowheads="1"/>
          </p:cNvSpPr>
          <p:nvPr/>
        </p:nvSpPr>
        <p:spPr bwMode="auto">
          <a:xfrm>
            <a:off x="533400" y="3886200"/>
            <a:ext cx="8229600" cy="2462213"/>
          </a:xfrm>
          <a:prstGeom prst="rect">
            <a:avLst/>
          </a:prstGeom>
          <a:noFill/>
          <a:ln w="9525">
            <a:noFill/>
            <a:miter lim="800000"/>
            <a:headEnd/>
            <a:tailEnd/>
          </a:ln>
          <a:effectLst/>
        </p:spPr>
        <p:txBody>
          <a:bodyPr wrap="square">
            <a:spAutoFit/>
          </a:bodyPr>
          <a:lstStyle/>
          <a:p>
            <a:pPr>
              <a:spcBef>
                <a:spcPct val="50000"/>
              </a:spcBef>
              <a:defRPr/>
            </a:pPr>
            <a:r>
              <a:rPr lang="en-US" sz="2800" b="1" dirty="0">
                <a:latin typeface="Garamond" pitchFamily="18" charset="0"/>
              </a:rPr>
              <a:t>Don’t let this be you. Wear seat </a:t>
            </a:r>
            <a:r>
              <a:rPr lang="en-US" sz="2800" b="1" dirty="0" smtClean="0">
                <a:latin typeface="Garamond" pitchFamily="18" charset="0"/>
              </a:rPr>
              <a:t>belts!</a:t>
            </a:r>
            <a:endParaRPr lang="en-US" sz="2800" b="1" dirty="0">
              <a:latin typeface="Garamond" pitchFamily="18" charset="0"/>
            </a:endParaRPr>
          </a:p>
          <a:p>
            <a:pPr>
              <a:spcBef>
                <a:spcPct val="50000"/>
              </a:spcBef>
              <a:defRPr/>
            </a:pPr>
            <a:r>
              <a:rPr lang="en-US" sz="2800" b="1" dirty="0">
                <a:latin typeface="Garamond" pitchFamily="18" charset="0"/>
              </a:rPr>
              <a:t>Because of inertia, objects (including you) resist changes in their motion. When the car going 80 km/hour is stopped by the brick wall, your body keeps moving at 80 m/hour.</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arbles rolling down ramps"/>
          <p:cNvPicPr>
            <a:picLocks noChangeAspect="1" noChangeArrowheads="1"/>
          </p:cNvPicPr>
          <p:nvPr/>
        </p:nvPicPr>
        <p:blipFill>
          <a:blip r:embed="rId2" cstate="print"/>
          <a:srcRect/>
          <a:stretch>
            <a:fillRect/>
          </a:stretch>
        </p:blipFill>
        <p:spPr bwMode="auto">
          <a:xfrm>
            <a:off x="1295400" y="228600"/>
            <a:ext cx="6477000" cy="6477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28600" y="304800"/>
            <a:ext cx="8686800" cy="60478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ts val="600"/>
              </a:spcAft>
              <a:buClrTx/>
              <a:buSzTx/>
              <a:buFont typeface="+mj-lt"/>
              <a:buAutoNum type="arabicPeriod" startAt="2"/>
              <a:tabLst>
                <a:tab pos="914400" algn="l"/>
              </a:tabLst>
            </a:pPr>
            <a:r>
              <a:rPr kumimoji="0" lang="en-US" sz="2400" b="1"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Second Law - Law of Acceleration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346075" algn="l" defTabSz="914400" rtl="0" eaLnBrk="0" fontAlgn="base" latinLnBrk="0" hangingPunct="0">
              <a:lnSpc>
                <a:spcPct val="100000"/>
              </a:lnSpc>
              <a:spcBef>
                <a:spcPct val="0"/>
              </a:spcBef>
              <a:spcAft>
                <a:spcPts val="1200"/>
              </a:spcAft>
              <a:buClrTx/>
              <a:buSzTx/>
              <a:buFont typeface="Symbol" pitchFamily="18" charset="2"/>
              <a:buChar char=""/>
            </a:pP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Forces</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causes acceleration while mass resists acceleration.</a:t>
            </a:r>
          </a:p>
          <a:p>
            <a:pPr marL="914400" marR="0" lvl="1" indent="-346075" algn="l" defTabSz="914400" rtl="0" eaLnBrk="0" fontAlgn="base" latinLnBrk="0" hangingPunct="0">
              <a:lnSpc>
                <a:spcPct val="100000"/>
              </a:lnSpc>
              <a:spcBef>
                <a:spcPct val="0"/>
              </a:spcBef>
              <a:spcAft>
                <a:spcPts val="1200"/>
              </a:spcAft>
              <a:buClrTx/>
              <a:buSzTx/>
              <a:buFont typeface="Symbol" pitchFamily="18" charset="2"/>
              <a:buChar char=""/>
            </a:pPr>
            <a:endParaRPr lang="en-US" sz="2400" dirty="0" smtClean="0">
              <a:latin typeface="Calibri" pitchFamily="34" charset="0"/>
              <a:cs typeface="Calibri" pitchFamily="34" charset="0"/>
            </a:endParaRPr>
          </a:p>
          <a:p>
            <a:pPr marL="914400" marR="0" lvl="1" indent="-346075" algn="l" defTabSz="914400" rtl="0" eaLnBrk="0" fontAlgn="base" latinLnBrk="0" hangingPunct="0">
              <a:lnSpc>
                <a:spcPct val="100000"/>
              </a:lnSpc>
              <a:spcBef>
                <a:spcPct val="0"/>
              </a:spcBef>
              <a:spcAft>
                <a:spcPts val="1200"/>
              </a:spcAft>
              <a:buClrTx/>
              <a:buSzTx/>
              <a:buFont typeface="Symbol" pitchFamily="18" charset="2"/>
              <a:buChar char=""/>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346075" algn="l" defTabSz="914400" rtl="0" eaLnBrk="0" fontAlgn="base" latinLnBrk="0" hangingPunct="0">
              <a:lnSpc>
                <a:spcPct val="100000"/>
              </a:lnSpc>
              <a:spcBef>
                <a:spcPct val="0"/>
              </a:spcBef>
              <a:spcAft>
                <a:spcPts val="1200"/>
              </a:spcAft>
              <a:buClrTx/>
              <a:buSzTx/>
              <a:buFont typeface="Symbol" pitchFamily="18" charset="2"/>
              <a:buChar char=""/>
            </a:pPr>
            <a:endParaRPr lang="en-US" sz="2400" dirty="0" smtClean="0">
              <a:latin typeface="Arial" pitchFamily="34" charset="0"/>
              <a:cs typeface="Arial" pitchFamily="34" charset="0"/>
            </a:endParaRPr>
          </a:p>
          <a:p>
            <a:pPr marL="914400" marR="0" lvl="1" indent="-346075" algn="l" defTabSz="914400" rtl="0" eaLnBrk="0" fontAlgn="base" latinLnBrk="0" hangingPunct="0">
              <a:lnSpc>
                <a:spcPct val="100000"/>
              </a:lnSpc>
              <a:spcBef>
                <a:spcPct val="0"/>
              </a:spcBef>
              <a:spcAft>
                <a:spcPts val="1200"/>
              </a:spcAft>
              <a:buClrTx/>
              <a:buSzTx/>
              <a:buFont typeface="Symbol" pitchFamily="18" charset="2"/>
              <a:buChar char=""/>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346075" algn="l" defTabSz="914400" rtl="0" eaLnBrk="0" fontAlgn="base" latinLnBrk="0" hangingPunct="0">
              <a:lnSpc>
                <a:spcPct val="100000"/>
              </a:lnSpc>
              <a:spcBef>
                <a:spcPct val="0"/>
              </a:spcBef>
              <a:spcAft>
                <a:spcPts val="1200"/>
              </a:spcAft>
              <a:buClrTx/>
              <a:buSzTx/>
              <a:buFont typeface="Symbol" pitchFamily="18" charset="2"/>
              <a:buChar char=""/>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346075" algn="l" defTabSz="914400" rtl="0" eaLnBrk="0" fontAlgn="base" latinLnBrk="0" hangingPunct="0">
              <a:lnSpc>
                <a:spcPct val="100000"/>
              </a:lnSpc>
              <a:spcBef>
                <a:spcPct val="0"/>
              </a:spcBef>
              <a:spcAft>
                <a:spcPts val="1200"/>
              </a:spcAft>
              <a:buClrTx/>
              <a:buSzTx/>
              <a:buFont typeface="Symbol" pitchFamily="18" charset="2"/>
              <a:buChar char=""/>
            </a:pP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If an object is acted upon by a net force, the change in velocity will be in the direction of the force. (Objects move in the direction they are pushed or pulled.) </a:t>
            </a:r>
            <a:endParaRPr kumimoji="0" lang="en-US" sz="2400" i="0" strike="noStrike" cap="none" normalizeH="0" baseline="0" dirty="0" smtClean="0">
              <a:ln>
                <a:noFill/>
              </a:ln>
              <a:solidFill>
                <a:schemeClr val="tx1"/>
              </a:solidFill>
              <a:effectLst/>
              <a:latin typeface="Arial" pitchFamily="34" charset="0"/>
              <a:cs typeface="Arial" pitchFamily="34" charset="0"/>
            </a:endParaRPr>
          </a:p>
          <a:p>
            <a:pPr marL="914400" marR="0" lvl="1" indent="-346075" algn="l" defTabSz="914400" rtl="0" eaLnBrk="0" fontAlgn="base" latinLnBrk="0" hangingPunct="0">
              <a:lnSpc>
                <a:spcPct val="100000"/>
              </a:lnSpc>
              <a:spcBef>
                <a:spcPct val="0"/>
              </a:spcBef>
              <a:spcAft>
                <a:spcPct val="0"/>
              </a:spcAft>
              <a:buClrTx/>
              <a:buSzTx/>
              <a:buFont typeface="Symbol" pitchFamily="18" charset="2"/>
              <a:buChar char=""/>
            </a:pPr>
            <a:r>
              <a:rPr kumimoji="0" lang="en-US" sz="240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Mass, force, and acceleration are related. The acceleration of an object is proportional to the force acting on it and inversely proportional to its mass.</a:t>
            </a:r>
            <a:endParaRPr kumimoji="0" lang="en-US" sz="2400" i="0" strike="noStrike" cap="none" normalizeH="0" baseline="0" dirty="0" smtClean="0">
              <a:ln>
                <a:noFill/>
              </a:ln>
              <a:solidFill>
                <a:schemeClr val="tx1"/>
              </a:solidFill>
              <a:effectLst/>
              <a:latin typeface="Arial" pitchFamily="34" charset="0"/>
              <a:cs typeface="Arial" pitchFamily="34" charset="0"/>
            </a:endParaRPr>
          </a:p>
        </p:txBody>
      </p:sp>
      <p:pic>
        <p:nvPicPr>
          <p:cNvPr id="5123" name="Picture 3" descr="http://www.rpdp.net/sciencetips_v3/images/p8b1/P8B1_clip_image013.png"/>
          <p:cNvPicPr>
            <a:picLocks noChangeAspect="1" noChangeArrowheads="1"/>
          </p:cNvPicPr>
          <p:nvPr/>
        </p:nvPicPr>
        <p:blipFill>
          <a:blip r:embed="rId2" cstate="print"/>
          <a:srcRect/>
          <a:stretch>
            <a:fillRect/>
          </a:stretch>
        </p:blipFill>
        <p:spPr bwMode="auto">
          <a:xfrm>
            <a:off x="685800" y="1600200"/>
            <a:ext cx="3371850" cy="2095501"/>
          </a:xfrm>
          <a:prstGeom prst="rect">
            <a:avLst/>
          </a:prstGeom>
          <a:noFill/>
        </p:spPr>
      </p:pic>
      <p:pic>
        <p:nvPicPr>
          <p:cNvPr id="5125" name="Picture 5" descr="http://www.lersus.de/res/modules/enu/physics/1/res/files/newtons2law_0__0_.gif"/>
          <p:cNvPicPr>
            <a:picLocks noChangeAspect="1" noChangeArrowheads="1"/>
          </p:cNvPicPr>
          <p:nvPr/>
        </p:nvPicPr>
        <p:blipFill>
          <a:blip r:embed="rId3" cstate="print"/>
          <a:srcRect/>
          <a:stretch>
            <a:fillRect/>
          </a:stretch>
        </p:blipFill>
        <p:spPr bwMode="auto">
          <a:xfrm>
            <a:off x="4572000" y="1524000"/>
            <a:ext cx="4248150" cy="213240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121">
                                            <p:txEl>
                                              <p:pRg st="1" end="1"/>
                                            </p:txEl>
                                          </p:spTgt>
                                        </p:tgtEl>
                                        <p:attrNameLst>
                                          <p:attrName>style.visibility</p:attrName>
                                        </p:attrNameLst>
                                      </p:cBhvr>
                                      <p:to>
                                        <p:strVal val="visible"/>
                                      </p:to>
                                    </p:set>
                                    <p:animEffect transition="in" filter="fade">
                                      <p:cBhvr>
                                        <p:cTn id="7" dur="1000"/>
                                        <p:tgtEl>
                                          <p:spTgt spid="5121">
                                            <p:txEl>
                                              <p:pRg st="1" end="1"/>
                                            </p:txEl>
                                          </p:spTgt>
                                        </p:tgtEl>
                                      </p:cBhvr>
                                    </p:animEffect>
                                    <p:anim calcmode="lin" valueType="num">
                                      <p:cBhvr>
                                        <p:cTn id="8" dur="1000" fill="hold"/>
                                        <p:tgtEl>
                                          <p:spTgt spid="512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21">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1000"/>
                                        <p:tgtEl>
                                          <p:spTgt spid="5123"/>
                                        </p:tgtEl>
                                      </p:cBhvr>
                                    </p:animEffect>
                                    <p:anim calcmode="lin" valueType="num">
                                      <p:cBhvr>
                                        <p:cTn id="13" dur="1000" fill="hold"/>
                                        <p:tgtEl>
                                          <p:spTgt spid="5123"/>
                                        </p:tgtEl>
                                        <p:attrNameLst>
                                          <p:attrName>ppt_x</p:attrName>
                                        </p:attrNameLst>
                                      </p:cBhvr>
                                      <p:tavLst>
                                        <p:tav tm="0">
                                          <p:val>
                                            <p:strVal val="#ppt_x"/>
                                          </p:val>
                                        </p:tav>
                                        <p:tav tm="100000">
                                          <p:val>
                                            <p:strVal val="#ppt_x"/>
                                          </p:val>
                                        </p:tav>
                                      </p:tavLst>
                                    </p:anim>
                                    <p:anim calcmode="lin" valueType="num">
                                      <p:cBhvr>
                                        <p:cTn id="14"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121">
                                            <p:txEl>
                                              <p:pRg st="7" end="7"/>
                                            </p:txEl>
                                          </p:spTgt>
                                        </p:tgtEl>
                                        <p:attrNameLst>
                                          <p:attrName>style.visibility</p:attrName>
                                        </p:attrNameLst>
                                      </p:cBhvr>
                                      <p:to>
                                        <p:strVal val="visible"/>
                                      </p:to>
                                    </p:set>
                                    <p:animEffect transition="in" filter="fade">
                                      <p:cBhvr>
                                        <p:cTn id="19" dur="1000"/>
                                        <p:tgtEl>
                                          <p:spTgt spid="5121">
                                            <p:txEl>
                                              <p:pRg st="7" end="7"/>
                                            </p:txEl>
                                          </p:spTgt>
                                        </p:tgtEl>
                                      </p:cBhvr>
                                    </p:animEffect>
                                    <p:anim calcmode="lin" valueType="num">
                                      <p:cBhvr>
                                        <p:cTn id="20" dur="1000" fill="hold"/>
                                        <p:tgtEl>
                                          <p:spTgt spid="5121">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512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5121">
                                            <p:txEl>
                                              <p:pRg st="8" end="8"/>
                                            </p:txEl>
                                          </p:spTgt>
                                        </p:tgtEl>
                                        <p:attrNameLst>
                                          <p:attrName>style.visibility</p:attrName>
                                        </p:attrNameLst>
                                      </p:cBhvr>
                                      <p:to>
                                        <p:strVal val="visible"/>
                                      </p:to>
                                    </p:set>
                                    <p:animEffect transition="in" filter="fade">
                                      <p:cBhvr>
                                        <p:cTn id="26" dur="1000"/>
                                        <p:tgtEl>
                                          <p:spTgt spid="5121">
                                            <p:txEl>
                                              <p:pRg st="8" end="8"/>
                                            </p:txEl>
                                          </p:spTgt>
                                        </p:tgtEl>
                                      </p:cBhvr>
                                    </p:animEffect>
                                    <p:anim calcmode="lin" valueType="num">
                                      <p:cBhvr>
                                        <p:cTn id="27" dur="1000" fill="hold"/>
                                        <p:tgtEl>
                                          <p:spTgt spid="5121">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512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909</Words>
  <Application>Microsoft Macintosh PowerPoint</Application>
  <PresentationFormat>On-screen Show (4:3)</PresentationFormat>
  <Paragraphs>122</Paragraphs>
  <Slides>21</Slides>
  <Notes>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Newton’s 2nd Law proves that different masses accelerate to the earth at the same rate, but with different forces.</vt:lpstr>
      <vt:lpstr>PowerPoint Presentation</vt:lpstr>
      <vt:lpstr>PowerPoint Presentation</vt:lpstr>
      <vt:lpstr>Check Your Understanding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dc:creator>
  <cp:lastModifiedBy>Steven Diadiun</cp:lastModifiedBy>
  <cp:revision>64</cp:revision>
  <dcterms:created xsi:type="dcterms:W3CDTF">2012-01-23T02:28:59Z</dcterms:created>
  <dcterms:modified xsi:type="dcterms:W3CDTF">2016-11-07T00:39:19Z</dcterms:modified>
</cp:coreProperties>
</file>