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56" r:id="rId3"/>
    <p:sldId id="259" r:id="rId4"/>
    <p:sldId id="260" r:id="rId5"/>
    <p:sldId id="261" r:id="rId6"/>
    <p:sldId id="262" r:id="rId7"/>
    <p:sldId id="263" r:id="rId8"/>
    <p:sldId id="264" r:id="rId9"/>
    <p:sldId id="265" r:id="rId10"/>
    <p:sldId id="266" r:id="rId11"/>
    <p:sldId id="267" r:id="rId12"/>
    <p:sldId id="269" r:id="rId13"/>
    <p:sldId id="268"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9"/>
    <a:srgbClr val="FFEEB9"/>
    <a:srgbClr val="E119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A7741E-6F16-4CAA-802A-8218CC57363D}" type="datetimeFigureOut">
              <a:rPr lang="en-US" smtClean="0"/>
              <a:t>8/31/2014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EE81B-AAD0-46CB-8BE2-6746DC4E9789}" type="slidenum">
              <a:rPr lang="en-US" smtClean="0"/>
              <a:t>‹#›</a:t>
            </a:fld>
            <a:endParaRPr lang="en-US"/>
          </a:p>
        </p:txBody>
      </p:sp>
    </p:spTree>
    <p:extLst>
      <p:ext uri="{BB962C8B-B14F-4D97-AF65-F5344CB8AC3E}">
        <p14:creationId xmlns:p14="http://schemas.microsoft.com/office/powerpoint/2010/main" val="3728388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A7741E-6F16-4CAA-802A-8218CC57363D}" type="datetimeFigureOut">
              <a:rPr lang="en-US" smtClean="0"/>
              <a:t>8/31/2014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EE81B-AAD0-46CB-8BE2-6746DC4E9789}" type="slidenum">
              <a:rPr lang="en-US" smtClean="0"/>
              <a:t>‹#›</a:t>
            </a:fld>
            <a:endParaRPr lang="en-US"/>
          </a:p>
        </p:txBody>
      </p:sp>
    </p:spTree>
    <p:extLst>
      <p:ext uri="{BB962C8B-B14F-4D97-AF65-F5344CB8AC3E}">
        <p14:creationId xmlns:p14="http://schemas.microsoft.com/office/powerpoint/2010/main" val="3518932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A7741E-6F16-4CAA-802A-8218CC57363D}" type="datetimeFigureOut">
              <a:rPr lang="en-US" smtClean="0"/>
              <a:t>8/31/2014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EE81B-AAD0-46CB-8BE2-6746DC4E9789}" type="slidenum">
              <a:rPr lang="en-US" smtClean="0"/>
              <a:t>‹#›</a:t>
            </a:fld>
            <a:endParaRPr lang="en-US"/>
          </a:p>
        </p:txBody>
      </p:sp>
    </p:spTree>
    <p:extLst>
      <p:ext uri="{BB962C8B-B14F-4D97-AF65-F5344CB8AC3E}">
        <p14:creationId xmlns:p14="http://schemas.microsoft.com/office/powerpoint/2010/main" val="2266850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A7741E-6F16-4CAA-802A-8218CC57363D}" type="datetimeFigureOut">
              <a:rPr lang="en-US" smtClean="0"/>
              <a:t>8/31/2014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EE81B-AAD0-46CB-8BE2-6746DC4E9789}" type="slidenum">
              <a:rPr lang="en-US" smtClean="0"/>
              <a:t>‹#›</a:t>
            </a:fld>
            <a:endParaRPr lang="en-US"/>
          </a:p>
        </p:txBody>
      </p:sp>
    </p:spTree>
    <p:extLst>
      <p:ext uri="{BB962C8B-B14F-4D97-AF65-F5344CB8AC3E}">
        <p14:creationId xmlns:p14="http://schemas.microsoft.com/office/powerpoint/2010/main" val="136566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A7741E-6F16-4CAA-802A-8218CC57363D}" type="datetimeFigureOut">
              <a:rPr lang="en-US" smtClean="0"/>
              <a:t>8/31/2014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EE81B-AAD0-46CB-8BE2-6746DC4E9789}" type="slidenum">
              <a:rPr lang="en-US" smtClean="0"/>
              <a:t>‹#›</a:t>
            </a:fld>
            <a:endParaRPr lang="en-US"/>
          </a:p>
        </p:txBody>
      </p:sp>
    </p:spTree>
    <p:extLst>
      <p:ext uri="{BB962C8B-B14F-4D97-AF65-F5344CB8AC3E}">
        <p14:creationId xmlns:p14="http://schemas.microsoft.com/office/powerpoint/2010/main" val="242595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A7741E-6F16-4CAA-802A-8218CC57363D}" type="datetimeFigureOut">
              <a:rPr lang="en-US" smtClean="0"/>
              <a:t>8/31/2014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9EE81B-AAD0-46CB-8BE2-6746DC4E9789}" type="slidenum">
              <a:rPr lang="en-US" smtClean="0"/>
              <a:t>‹#›</a:t>
            </a:fld>
            <a:endParaRPr lang="en-US"/>
          </a:p>
        </p:txBody>
      </p:sp>
    </p:spTree>
    <p:extLst>
      <p:ext uri="{BB962C8B-B14F-4D97-AF65-F5344CB8AC3E}">
        <p14:creationId xmlns:p14="http://schemas.microsoft.com/office/powerpoint/2010/main" val="806551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A7741E-6F16-4CAA-802A-8218CC57363D}" type="datetimeFigureOut">
              <a:rPr lang="en-US" smtClean="0"/>
              <a:t>8/31/2014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9EE81B-AAD0-46CB-8BE2-6746DC4E9789}" type="slidenum">
              <a:rPr lang="en-US" smtClean="0"/>
              <a:t>‹#›</a:t>
            </a:fld>
            <a:endParaRPr lang="en-US"/>
          </a:p>
        </p:txBody>
      </p:sp>
    </p:spTree>
    <p:extLst>
      <p:ext uri="{BB962C8B-B14F-4D97-AF65-F5344CB8AC3E}">
        <p14:creationId xmlns:p14="http://schemas.microsoft.com/office/powerpoint/2010/main" val="4015264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A7741E-6F16-4CAA-802A-8218CC57363D}" type="datetimeFigureOut">
              <a:rPr lang="en-US" smtClean="0"/>
              <a:t>8/31/2014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9EE81B-AAD0-46CB-8BE2-6746DC4E9789}" type="slidenum">
              <a:rPr lang="en-US" smtClean="0"/>
              <a:t>‹#›</a:t>
            </a:fld>
            <a:endParaRPr lang="en-US"/>
          </a:p>
        </p:txBody>
      </p:sp>
    </p:spTree>
    <p:extLst>
      <p:ext uri="{BB962C8B-B14F-4D97-AF65-F5344CB8AC3E}">
        <p14:creationId xmlns:p14="http://schemas.microsoft.com/office/powerpoint/2010/main" val="1478069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A7741E-6F16-4CAA-802A-8218CC57363D}" type="datetimeFigureOut">
              <a:rPr lang="en-US" smtClean="0"/>
              <a:t>8/31/2014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9EE81B-AAD0-46CB-8BE2-6746DC4E9789}" type="slidenum">
              <a:rPr lang="en-US" smtClean="0"/>
              <a:t>‹#›</a:t>
            </a:fld>
            <a:endParaRPr lang="en-US"/>
          </a:p>
        </p:txBody>
      </p:sp>
    </p:spTree>
    <p:extLst>
      <p:ext uri="{BB962C8B-B14F-4D97-AF65-F5344CB8AC3E}">
        <p14:creationId xmlns:p14="http://schemas.microsoft.com/office/powerpoint/2010/main" val="711227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A7741E-6F16-4CAA-802A-8218CC57363D}" type="datetimeFigureOut">
              <a:rPr lang="en-US" smtClean="0"/>
              <a:t>8/31/2014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9EE81B-AAD0-46CB-8BE2-6746DC4E9789}" type="slidenum">
              <a:rPr lang="en-US" smtClean="0"/>
              <a:t>‹#›</a:t>
            </a:fld>
            <a:endParaRPr lang="en-US"/>
          </a:p>
        </p:txBody>
      </p:sp>
    </p:spTree>
    <p:extLst>
      <p:ext uri="{BB962C8B-B14F-4D97-AF65-F5344CB8AC3E}">
        <p14:creationId xmlns:p14="http://schemas.microsoft.com/office/powerpoint/2010/main" val="274137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A7741E-6F16-4CAA-802A-8218CC57363D}" type="datetimeFigureOut">
              <a:rPr lang="en-US" smtClean="0"/>
              <a:t>8/31/2014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9EE81B-AAD0-46CB-8BE2-6746DC4E9789}" type="slidenum">
              <a:rPr lang="en-US" smtClean="0"/>
              <a:t>‹#›</a:t>
            </a:fld>
            <a:endParaRPr lang="en-US"/>
          </a:p>
        </p:txBody>
      </p:sp>
    </p:spTree>
    <p:extLst>
      <p:ext uri="{BB962C8B-B14F-4D97-AF65-F5344CB8AC3E}">
        <p14:creationId xmlns:p14="http://schemas.microsoft.com/office/powerpoint/2010/main" val="934894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74000">
              <a:srgbClr val="FFEEB9"/>
            </a:gs>
            <a:gs pos="83000">
              <a:srgbClr val="FFEEB9"/>
            </a:gs>
            <a:gs pos="100000">
              <a:srgbClr val="FFFF69"/>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A7741E-6F16-4CAA-802A-8218CC57363D}" type="datetimeFigureOut">
              <a:rPr lang="en-US" smtClean="0"/>
              <a:t>8/31/2014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9EE81B-AAD0-46CB-8BE2-6746DC4E9789}" type="slidenum">
              <a:rPr lang="en-US" smtClean="0"/>
              <a:t>‹#›</a:t>
            </a:fld>
            <a:endParaRPr lang="en-US"/>
          </a:p>
        </p:txBody>
      </p:sp>
    </p:spTree>
    <p:extLst>
      <p:ext uri="{BB962C8B-B14F-4D97-AF65-F5344CB8AC3E}">
        <p14:creationId xmlns:p14="http://schemas.microsoft.com/office/powerpoint/2010/main" val="748224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Science Starter</a:t>
            </a:r>
            <a:endParaRPr lang="en-US" dirty="0"/>
          </a:p>
        </p:txBody>
      </p:sp>
      <p:sp>
        <p:nvSpPr>
          <p:cNvPr id="3" name="Content Placeholder 2"/>
          <p:cNvSpPr>
            <a:spLocks noGrp="1"/>
          </p:cNvSpPr>
          <p:nvPr>
            <p:ph idx="1"/>
          </p:nvPr>
        </p:nvSpPr>
        <p:spPr/>
        <p:txBody>
          <a:bodyPr>
            <a:normAutofit/>
          </a:bodyPr>
          <a:lstStyle/>
          <a:p>
            <a:r>
              <a:rPr lang="en-US" sz="2800" dirty="0" smtClean="0"/>
              <a:t>What is a chemical that is composed of one element?</a:t>
            </a:r>
          </a:p>
          <a:p>
            <a:endParaRPr lang="en-US" sz="2800" dirty="0" smtClean="0"/>
          </a:p>
          <a:p>
            <a:endParaRPr lang="en-US" sz="2800" dirty="0"/>
          </a:p>
          <a:p>
            <a:r>
              <a:rPr lang="en-US" sz="2800" dirty="0" smtClean="0"/>
              <a:t>What is a chemical that is composed of more than one element?</a:t>
            </a:r>
          </a:p>
          <a:p>
            <a:endParaRPr lang="en-US" sz="2800" dirty="0" smtClean="0"/>
          </a:p>
        </p:txBody>
      </p:sp>
    </p:spTree>
    <p:extLst>
      <p:ext uri="{BB962C8B-B14F-4D97-AF65-F5344CB8AC3E}">
        <p14:creationId xmlns:p14="http://schemas.microsoft.com/office/powerpoint/2010/main" val="2946607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noGrp="1"/>
          </p:cNvSpPr>
          <p:nvPr>
            <p:ph type="title"/>
          </p:nvPr>
        </p:nvSpPr>
        <p:spPr/>
        <p:txBody>
          <a:bodyPr>
            <a:normAutofit fontScale="90000"/>
          </a:bodyPr>
          <a:lstStyle/>
          <a:p>
            <a:pPr eaLnBrk="1" hangingPunct="1"/>
            <a:r>
              <a:rPr smtClean="0">
                <a:latin typeface="Calibri" pitchFamily="34" charset="0"/>
              </a:rPr>
              <a:t>Common Chemical Reactions/Changes</a:t>
            </a:r>
          </a:p>
        </p:txBody>
      </p:sp>
      <p:sp>
        <p:nvSpPr>
          <p:cNvPr id="20483" name="Content Placeholder 2"/>
          <p:cNvSpPr txBox="1">
            <a:spLocks noGrp="1"/>
          </p:cNvSpPr>
          <p:nvPr>
            <p:ph idx="1"/>
          </p:nvPr>
        </p:nvSpPr>
        <p:spPr/>
        <p:txBody>
          <a:bodyPr>
            <a:normAutofit lnSpcReduction="10000"/>
          </a:bodyPr>
          <a:lstStyle/>
          <a:p>
            <a:pPr eaLnBrk="1" hangingPunct="1"/>
            <a:r>
              <a:rPr sz="4400" b="1" dirty="0" smtClean="0">
                <a:latin typeface="Bradley Hand ITC" pitchFamily="66" charset="0"/>
              </a:rPr>
              <a:t>Baking Cookies</a:t>
            </a:r>
          </a:p>
          <a:p>
            <a:pPr eaLnBrk="1" hangingPunct="1"/>
            <a:r>
              <a:rPr sz="4400" b="1" dirty="0" smtClean="0">
                <a:latin typeface="Bradley Hand ITC" pitchFamily="66" charset="0"/>
              </a:rPr>
              <a:t>Burning gasoline in a car</a:t>
            </a:r>
          </a:p>
          <a:p>
            <a:pPr eaLnBrk="1" hangingPunct="1"/>
            <a:r>
              <a:rPr sz="4400" b="1" dirty="0" smtClean="0">
                <a:latin typeface="Bradley Hand ITC" pitchFamily="66" charset="0"/>
              </a:rPr>
              <a:t>Food digestion</a:t>
            </a:r>
          </a:p>
          <a:p>
            <a:pPr eaLnBrk="1" hangingPunct="1"/>
            <a:r>
              <a:rPr sz="4400" b="1" dirty="0" smtClean="0">
                <a:latin typeface="Bradley Hand ITC" pitchFamily="66" charset="0"/>
              </a:rPr>
              <a:t>_______________________</a:t>
            </a:r>
          </a:p>
          <a:p>
            <a:pPr eaLnBrk="1" hangingPunct="1"/>
            <a:r>
              <a:rPr sz="4400" b="1" dirty="0" smtClean="0">
                <a:latin typeface="Bradley Hand ITC" pitchFamily="66" charset="0"/>
              </a:rPr>
              <a:t>_______________________</a:t>
            </a:r>
          </a:p>
          <a:p>
            <a:pPr eaLnBrk="1" hangingPunct="1"/>
            <a:r>
              <a:rPr sz="4400" b="1" dirty="0" smtClean="0">
                <a:latin typeface="Bradley Hand ITC" pitchFamily="66" charset="0"/>
              </a:rPr>
              <a:t>_______________________</a:t>
            </a:r>
          </a:p>
        </p:txBody>
      </p:sp>
    </p:spTree>
    <p:extLst>
      <p:ext uri="{BB962C8B-B14F-4D97-AF65-F5344CB8AC3E}">
        <p14:creationId xmlns:p14="http://schemas.microsoft.com/office/powerpoint/2010/main" val="112413236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1000"/>
                                        <p:tgtEl>
                                          <p:spTgt spid="20483">
                                            <p:txEl>
                                              <p:pRg st="0" end="0"/>
                                            </p:txEl>
                                          </p:spTgt>
                                        </p:tgtEl>
                                      </p:cBhvr>
                                    </p:animEffect>
                                    <p:anim calcmode="lin" valueType="num">
                                      <p:cBhvr>
                                        <p:cTn id="8" dur="10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4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 calcmode="lin" valueType="num">
                                      <p:cBhvr additive="base">
                                        <p:cTn id="14"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20483">
                                            <p:txEl>
                                              <p:pRg st="2" end="2"/>
                                            </p:txEl>
                                          </p:spTgt>
                                        </p:tgtEl>
                                        <p:attrNameLst>
                                          <p:attrName>style.visibility</p:attrName>
                                        </p:attrNameLst>
                                      </p:cBhvr>
                                      <p:to>
                                        <p:strVal val="visible"/>
                                      </p:to>
                                    </p:set>
                                    <p:animEffect transition="in" filter="circle(in)">
                                      <p:cBhvr>
                                        <p:cTn id="20" dur="2000"/>
                                        <p:tgtEl>
                                          <p:spTgt spid="20483">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ntr" presetSubtype="1" fill="hold"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Effect transition="in" filter="wheel(1)">
                                      <p:cBhvr>
                                        <p:cTn id="25" dur="2000"/>
                                        <p:tgtEl>
                                          <p:spTgt spid="20483">
                                            <p:txEl>
                                              <p:pRg st="3" end="3"/>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20483">
                                            <p:txEl>
                                              <p:pRg st="4" end="4"/>
                                            </p:txEl>
                                          </p:spTgt>
                                        </p:tgtEl>
                                        <p:attrNameLst>
                                          <p:attrName>style.visibility</p:attrName>
                                        </p:attrNameLst>
                                      </p:cBhvr>
                                      <p:to>
                                        <p:strVal val="visible"/>
                                      </p:to>
                                    </p:set>
                                    <p:animEffect transition="in" filter="wheel(1)">
                                      <p:cBhvr>
                                        <p:cTn id="28" dur="2000"/>
                                        <p:tgtEl>
                                          <p:spTgt spid="20483">
                                            <p:txEl>
                                              <p:pRg st="4" end="4"/>
                                            </p:txEl>
                                          </p:spTgt>
                                        </p:tgtEl>
                                      </p:cBhvr>
                                    </p:animEffect>
                                  </p:childTnLst>
                                </p:cTn>
                              </p:par>
                              <p:par>
                                <p:cTn id="29" presetID="21" presetClass="entr" presetSubtype="1" fill="hold" nodeType="withEffect">
                                  <p:stCondLst>
                                    <p:cond delay="0"/>
                                  </p:stCondLst>
                                  <p:childTnLst>
                                    <p:set>
                                      <p:cBhvr>
                                        <p:cTn id="30" dur="1" fill="hold">
                                          <p:stCondLst>
                                            <p:cond delay="0"/>
                                          </p:stCondLst>
                                        </p:cTn>
                                        <p:tgtEl>
                                          <p:spTgt spid="20483">
                                            <p:txEl>
                                              <p:pRg st="5" end="5"/>
                                            </p:txEl>
                                          </p:spTgt>
                                        </p:tgtEl>
                                        <p:attrNameLst>
                                          <p:attrName>style.visibility</p:attrName>
                                        </p:attrNameLst>
                                      </p:cBhvr>
                                      <p:to>
                                        <p:strVal val="visible"/>
                                      </p:to>
                                    </p:set>
                                    <p:animEffect transition="in" filter="wheel(1)">
                                      <p:cBhvr>
                                        <p:cTn id="31" dur="2000"/>
                                        <p:tgtEl>
                                          <p:spTgt spid="204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txBox="1">
            <a:spLocks noGrp="1"/>
          </p:cNvSpPr>
          <p:nvPr>
            <p:ph type="title"/>
          </p:nvPr>
        </p:nvSpPr>
        <p:spPr/>
        <p:txBody>
          <a:bodyPr/>
          <a:lstStyle/>
          <a:p>
            <a:pPr eaLnBrk="1" hangingPunct="1"/>
            <a:r>
              <a:rPr dirty="0" smtClean="0">
                <a:latin typeface="Calibri" pitchFamily="34" charset="0"/>
              </a:rPr>
              <a:t>Mixtures</a:t>
            </a:r>
          </a:p>
        </p:txBody>
      </p:sp>
      <p:sp>
        <p:nvSpPr>
          <p:cNvPr id="24579" name="Content Placeholder 2"/>
          <p:cNvSpPr txBox="1">
            <a:spLocks noGrp="1"/>
          </p:cNvSpPr>
          <p:nvPr>
            <p:ph idx="1"/>
          </p:nvPr>
        </p:nvSpPr>
        <p:spPr/>
        <p:txBody>
          <a:bodyPr>
            <a:normAutofit lnSpcReduction="10000"/>
          </a:bodyPr>
          <a:lstStyle/>
          <a:p>
            <a:pPr eaLnBrk="1" hangingPunct="1"/>
            <a:r>
              <a:rPr b="1" dirty="0" smtClean="0">
                <a:latin typeface="Calibri" pitchFamily="34" charset="0"/>
              </a:rPr>
              <a:t>A mixture is matter that can be physically separated into its component parts.  Each of the parts retains</a:t>
            </a:r>
            <a:r>
              <a:rPr lang="en-US" b="1" dirty="0" smtClean="0">
                <a:latin typeface="Calibri" pitchFamily="34" charset="0"/>
              </a:rPr>
              <a:t> </a:t>
            </a:r>
            <a:r>
              <a:rPr lang="en-US" i="1" dirty="0" smtClean="0">
                <a:latin typeface="Calibri" pitchFamily="34" charset="0"/>
              </a:rPr>
              <a:t>(keep)</a:t>
            </a:r>
            <a:r>
              <a:rPr b="1" dirty="0" smtClean="0">
                <a:latin typeface="Calibri" pitchFamily="34" charset="0"/>
              </a:rPr>
              <a:t> their chemical identities.</a:t>
            </a:r>
          </a:p>
          <a:p>
            <a:pPr eaLnBrk="1" hangingPunct="1"/>
            <a:r>
              <a:rPr b="1" dirty="0" smtClean="0">
                <a:latin typeface="Calibri" pitchFamily="34" charset="0"/>
              </a:rPr>
              <a:t>Common Mixtures</a:t>
            </a:r>
          </a:p>
          <a:p>
            <a:pPr lvl="1" eaLnBrk="1" hangingPunct="1"/>
            <a:r>
              <a:rPr b="1" u="sng" dirty="0" smtClean="0">
                <a:latin typeface="Calibri" pitchFamily="34" charset="0"/>
              </a:rPr>
              <a:t>_______Lucky Charms Cereal____________</a:t>
            </a:r>
          </a:p>
          <a:p>
            <a:pPr lvl="1" eaLnBrk="1" hangingPunct="1"/>
            <a:r>
              <a:rPr b="1" dirty="0" smtClean="0">
                <a:latin typeface="Calibri" pitchFamily="34" charset="0"/>
              </a:rPr>
              <a:t>____________________________________</a:t>
            </a:r>
          </a:p>
          <a:p>
            <a:pPr lvl="1" eaLnBrk="1" hangingPunct="1"/>
            <a:r>
              <a:rPr b="1" dirty="0" smtClean="0">
                <a:latin typeface="Calibri" pitchFamily="34" charset="0"/>
              </a:rPr>
              <a:t>____________________________________</a:t>
            </a:r>
          </a:p>
          <a:p>
            <a:pPr lvl="1" eaLnBrk="1" hangingPunct="1"/>
            <a:r>
              <a:rPr b="1" dirty="0" smtClean="0">
                <a:latin typeface="Calibri" pitchFamily="34" charset="0"/>
              </a:rPr>
              <a:t>____________________________________</a:t>
            </a:r>
          </a:p>
          <a:p>
            <a:pPr eaLnBrk="1" hangingPunct="1"/>
            <a:endParaRPr dirty="0" smtClean="0">
              <a:latin typeface="Calibri" pitchFamily="34" charset="0"/>
            </a:endParaRPr>
          </a:p>
        </p:txBody>
      </p:sp>
    </p:spTree>
    <p:extLst>
      <p:ext uri="{BB962C8B-B14F-4D97-AF65-F5344CB8AC3E}">
        <p14:creationId xmlns:p14="http://schemas.microsoft.com/office/powerpoint/2010/main" val="341087236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txBox="1">
            <a:spLocks noGrp="1"/>
          </p:cNvSpPr>
          <p:nvPr>
            <p:ph type="title"/>
          </p:nvPr>
        </p:nvSpPr>
        <p:spPr/>
        <p:txBody>
          <a:bodyPr/>
          <a:lstStyle/>
          <a:p>
            <a:pPr eaLnBrk="1" hangingPunct="1"/>
            <a:r>
              <a:rPr smtClean="0">
                <a:latin typeface="Calibri" pitchFamily="34" charset="0"/>
              </a:rPr>
              <a:t>Hetero vs Homogeneous Mixtures</a:t>
            </a:r>
          </a:p>
        </p:txBody>
      </p:sp>
      <p:sp>
        <p:nvSpPr>
          <p:cNvPr id="3" name="Content Placeholder 2"/>
          <p:cNvSpPr txBox="1">
            <a:spLocks noGrp="1"/>
          </p:cNvSpPr>
          <p:nvPr>
            <p:ph idx="1"/>
          </p:nvPr>
        </p:nvSpPr>
        <p:spPr>
          <a:xfrm>
            <a:off x="228600" y="1219200"/>
            <a:ext cx="8763000" cy="4525963"/>
          </a:xfrm>
        </p:spPr>
        <p:txBody>
          <a:bodyPr/>
          <a:lstStyle/>
          <a:p>
            <a:pPr marL="0" indent="0" eaLnBrk="1" fontAlgn="auto" hangingPunct="1">
              <a:spcAft>
                <a:spcPts val="0"/>
              </a:spcAft>
              <a:buFont typeface="Arial" pitchFamily="34"/>
              <a:buNone/>
              <a:defRPr/>
            </a:pPr>
            <a:r>
              <a:rPr sz="3000" smtClean="0"/>
              <a:t>Using the pictures, come up with your own definitions.</a:t>
            </a:r>
          </a:p>
          <a:p>
            <a:pPr eaLnBrk="1" fontAlgn="auto" hangingPunct="1">
              <a:spcAft>
                <a:spcPts val="0"/>
              </a:spcAft>
              <a:buFont typeface="Arial" pitchFamily="34"/>
              <a:buChar char="•"/>
              <a:defRPr/>
            </a:pPr>
            <a:endParaRPr smtClean="0"/>
          </a:p>
        </p:txBody>
      </p:sp>
      <p:pic>
        <p:nvPicPr>
          <p:cNvPr id="26628" name="Picture 2" descr="https://encrypted-tbn0.google.com/images?q=tbn:ANd9GcRN3yXE6ilfAQ7vfPrqyzJKhrsfWlPA3jOyrnbvTFdtQLJBLhY"/>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8738" y="2057400"/>
            <a:ext cx="24288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2" descr="https://encrypted-tbn2.google.com/images?q=tbn:ANd9GcQHmStZpEapWHaFeZ7Xle39nsAortlK5W5Wqq6omt3ScxGJKjV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45608" y="1679741"/>
            <a:ext cx="26384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4" descr="https://encrypted-tbn2.google.com/images?q=tbn:ANd9GcQ9z8ldXnygCDx-M07khdKzOsIqJMRs_RxuFz6fb9WTlfvi4VH2XQ"/>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64820" y="4448175"/>
            <a:ext cx="21717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6" descr="https://encrypted-tbn1.google.com/images?q=tbn:ANd9GcTxkeGO9OOX3hWjm0Myh9FAcbxfwwUP8bcd8oak8QqkZnU8_PML"/>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13673" y="1781175"/>
            <a:ext cx="12858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8" descr="https://encrypted-tbn0.google.com/images?q=tbn:ANd9GcTqEUosHQfXN6dOGWW-kOcd7mK3h6DnVRv1MCy6WR0QSa7AA_1M"/>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733800"/>
            <a:ext cx="204787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634" name="Straight Connector 6"/>
          <p:cNvCxnSpPr>
            <a:cxnSpLocks noChangeShapeType="1"/>
          </p:cNvCxnSpPr>
          <p:nvPr/>
        </p:nvCxnSpPr>
        <p:spPr bwMode="auto">
          <a:xfrm>
            <a:off x="4953000" y="1701800"/>
            <a:ext cx="0" cy="4851400"/>
          </a:xfrm>
          <a:prstGeom prst="straightConnector1">
            <a:avLst/>
          </a:prstGeom>
          <a:noFill/>
          <a:ln w="57150">
            <a:solidFill>
              <a:srgbClr val="C0504D"/>
            </a:solidFill>
            <a:round/>
            <a:headEnd/>
            <a:tailEnd/>
          </a:ln>
          <a:effectLst>
            <a:outerShdw dist="19997" dir="5400000" algn="tl" rotWithShape="0">
              <a:srgbClr val="000000">
                <a:alpha val="37999"/>
              </a:srgbClr>
            </a:outerShdw>
          </a:effectLst>
          <a:extLst>
            <a:ext uri="{909E8E84-426E-40DD-AFC4-6F175D3DCCD1}">
              <a14:hiddenFill xmlns:a14="http://schemas.microsoft.com/office/drawing/2010/main">
                <a:noFill/>
              </a14:hiddenFill>
            </a:ext>
          </a:extLst>
        </p:spPr>
      </p:cxnSp>
      <p:pic>
        <p:nvPicPr>
          <p:cNvPr id="1026" name="Picture 2" descr="https://encrypted-tbn3.gstatic.com/images?q=tbn:ANd9GcSFxaef3-6sG4qEerECmvKVo75njq5GjjY37ElvZln2A-ALuib-Aamk1uw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8094" y="4140129"/>
            <a:ext cx="1924050" cy="2371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752787"/>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txBox="1">
            <a:spLocks noGrp="1"/>
          </p:cNvSpPr>
          <p:nvPr>
            <p:ph type="title"/>
          </p:nvPr>
        </p:nvSpPr>
        <p:spPr/>
        <p:txBody>
          <a:bodyPr/>
          <a:lstStyle/>
          <a:p>
            <a:pPr eaLnBrk="1" hangingPunct="1"/>
            <a:r>
              <a:rPr smtClean="0">
                <a:latin typeface="Calibri" pitchFamily="34" charset="0"/>
              </a:rPr>
              <a:t>Different Types of Mixtures</a:t>
            </a:r>
          </a:p>
        </p:txBody>
      </p:sp>
      <p:sp>
        <p:nvSpPr>
          <p:cNvPr id="3" name="Content Placeholder 2"/>
          <p:cNvSpPr txBox="1">
            <a:spLocks noGrp="1"/>
          </p:cNvSpPr>
          <p:nvPr>
            <p:ph idx="1"/>
          </p:nvPr>
        </p:nvSpPr>
        <p:spPr>
          <a:xfrm>
            <a:off x="152400" y="1066800"/>
            <a:ext cx="8839200" cy="4525963"/>
          </a:xfrm>
        </p:spPr>
        <p:txBody>
          <a:bodyPr>
            <a:normAutofit/>
          </a:bodyPr>
          <a:lstStyle/>
          <a:p>
            <a:pPr eaLnBrk="1" hangingPunct="1"/>
            <a:r>
              <a:rPr dirty="0" smtClean="0">
                <a:latin typeface="Calibri" pitchFamily="34" charset="0"/>
              </a:rPr>
              <a:t>The two different types of mixtures are </a:t>
            </a:r>
            <a:r>
              <a:rPr b="1" dirty="0" smtClean="0">
                <a:latin typeface="Calibri" pitchFamily="34" charset="0"/>
              </a:rPr>
              <a:t>heterogeneous</a:t>
            </a:r>
            <a:r>
              <a:rPr dirty="0" smtClean="0">
                <a:latin typeface="Calibri" pitchFamily="34" charset="0"/>
              </a:rPr>
              <a:t> and </a:t>
            </a:r>
            <a:r>
              <a:rPr b="1" dirty="0" smtClean="0">
                <a:latin typeface="Calibri" pitchFamily="34" charset="0"/>
              </a:rPr>
              <a:t>homogeneous</a:t>
            </a:r>
            <a:r>
              <a:rPr dirty="0" smtClean="0">
                <a:latin typeface="Calibri" pitchFamily="34" charset="0"/>
              </a:rPr>
              <a:t>.  </a:t>
            </a:r>
          </a:p>
          <a:p>
            <a:pPr eaLnBrk="1" hangingPunct="1"/>
            <a:r>
              <a:rPr dirty="0" smtClean="0">
                <a:latin typeface="Calibri" pitchFamily="34" charset="0"/>
              </a:rPr>
              <a:t>Mixtures that are uniform throughout are said to be homogeneous.  </a:t>
            </a:r>
            <a:endParaRPr lang="en-US" dirty="0" smtClean="0">
              <a:latin typeface="Calibri" pitchFamily="34" charset="0"/>
            </a:endParaRPr>
          </a:p>
          <a:p>
            <a:pPr lvl="1"/>
            <a:r>
              <a:rPr lang="en-US" dirty="0" smtClean="0">
                <a:latin typeface="Calibri" pitchFamily="34" charset="0"/>
              </a:rPr>
              <a:t>You </a:t>
            </a:r>
            <a:r>
              <a:rPr lang="en-US" b="1" i="1" u="sng" dirty="0" smtClean="0">
                <a:latin typeface="Calibri" pitchFamily="34" charset="0"/>
              </a:rPr>
              <a:t>can’t</a:t>
            </a:r>
            <a:r>
              <a:rPr lang="en-US" dirty="0" smtClean="0">
                <a:latin typeface="Calibri" pitchFamily="34" charset="0"/>
              </a:rPr>
              <a:t> see the different parts.  </a:t>
            </a:r>
            <a:endParaRPr dirty="0" smtClean="0">
              <a:latin typeface="Calibri" pitchFamily="34" charset="0"/>
            </a:endParaRPr>
          </a:p>
          <a:p>
            <a:pPr eaLnBrk="1" hangingPunct="1"/>
            <a:r>
              <a:rPr dirty="0" smtClean="0">
                <a:latin typeface="Calibri" pitchFamily="34" charset="0"/>
              </a:rPr>
              <a:t>Mixtures that are not uniform throughout are said to be heterogeneous.  </a:t>
            </a:r>
            <a:endParaRPr lang="en-US" dirty="0" smtClean="0">
              <a:latin typeface="Calibri" pitchFamily="34" charset="0"/>
            </a:endParaRPr>
          </a:p>
          <a:p>
            <a:pPr lvl="1"/>
            <a:r>
              <a:rPr lang="en-US" dirty="0" smtClean="0">
                <a:latin typeface="Calibri" pitchFamily="34" charset="0"/>
              </a:rPr>
              <a:t>You </a:t>
            </a:r>
            <a:r>
              <a:rPr lang="en-US" b="1" i="1" u="sng" dirty="0" smtClean="0">
                <a:latin typeface="Calibri" pitchFamily="34" charset="0"/>
              </a:rPr>
              <a:t>can</a:t>
            </a:r>
            <a:r>
              <a:rPr lang="en-US" dirty="0" smtClean="0">
                <a:latin typeface="Calibri" pitchFamily="34" charset="0"/>
              </a:rPr>
              <a:t> see the different parts.</a:t>
            </a:r>
            <a:endParaRPr dirty="0" smtClean="0">
              <a:latin typeface="Calibri" pitchFamily="34" charset="0"/>
            </a:endParaRPr>
          </a:p>
        </p:txBody>
      </p:sp>
    </p:spTree>
    <p:extLst>
      <p:ext uri="{BB962C8B-B14F-4D97-AF65-F5344CB8AC3E}">
        <p14:creationId xmlns:p14="http://schemas.microsoft.com/office/powerpoint/2010/main" val="239784420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1000"/>
                                        <p:tgtEl>
                                          <p:spTgt spid="3">
                                            <p:txEl>
                                              <p:pRg st="1" end="1"/>
                                            </p:tx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100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heel(1)">
                                      <p:cBhvr>
                                        <p:cTn id="20" dur="1000"/>
                                        <p:tgtEl>
                                          <p:spTgt spid="3">
                                            <p:txEl>
                                              <p:pRg st="3" end="3"/>
                                            </p:tx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heel(1)">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txBox="1">
            <a:spLocks noGrp="1"/>
          </p:cNvSpPr>
          <p:nvPr>
            <p:ph type="title"/>
          </p:nvPr>
        </p:nvSpPr>
        <p:spPr/>
        <p:txBody>
          <a:bodyPr/>
          <a:lstStyle/>
          <a:p>
            <a:pPr eaLnBrk="1" hangingPunct="1"/>
            <a:r>
              <a:rPr lang="en-US" dirty="0" smtClean="0">
                <a:latin typeface="Calibri" pitchFamily="34" charset="0"/>
              </a:rPr>
              <a:t>Solution</a:t>
            </a:r>
            <a:endParaRPr dirty="0" smtClean="0">
              <a:latin typeface="Calibri" pitchFamily="34" charset="0"/>
            </a:endParaRPr>
          </a:p>
        </p:txBody>
      </p:sp>
      <p:sp>
        <p:nvSpPr>
          <p:cNvPr id="3" name="Content Placeholder 2"/>
          <p:cNvSpPr txBox="1">
            <a:spLocks noGrp="1"/>
          </p:cNvSpPr>
          <p:nvPr>
            <p:ph idx="1"/>
          </p:nvPr>
        </p:nvSpPr>
        <p:spPr>
          <a:xfrm>
            <a:off x="457200" y="1143000"/>
            <a:ext cx="4572000" cy="4525963"/>
          </a:xfrm>
        </p:spPr>
        <p:txBody>
          <a:bodyPr>
            <a:noAutofit/>
          </a:bodyPr>
          <a:lstStyle/>
          <a:p>
            <a:pPr eaLnBrk="1" fontAlgn="auto" hangingPunct="1">
              <a:spcAft>
                <a:spcPts val="0"/>
              </a:spcAft>
              <a:buFont typeface="Arial" pitchFamily="34"/>
              <a:buChar char="•"/>
              <a:defRPr/>
            </a:pPr>
            <a:r>
              <a:rPr sz="3600" b="1" i="1" u="sng" dirty="0" smtClean="0"/>
              <a:t>Solutions are homogenous mixtures.  </a:t>
            </a:r>
          </a:p>
          <a:p>
            <a:pPr lvl="1" eaLnBrk="1" fontAlgn="auto" hangingPunct="1">
              <a:spcAft>
                <a:spcPts val="0"/>
              </a:spcAft>
              <a:buFont typeface="Arial" pitchFamily="34"/>
              <a:buChar char="–"/>
              <a:defRPr/>
            </a:pPr>
            <a:r>
              <a:rPr sz="3200" dirty="0" smtClean="0"/>
              <a:t>Sugar in water</a:t>
            </a:r>
          </a:p>
          <a:p>
            <a:pPr lvl="1" eaLnBrk="1" fontAlgn="auto" hangingPunct="1">
              <a:spcAft>
                <a:spcPts val="0"/>
              </a:spcAft>
              <a:buFont typeface="Arial" pitchFamily="34"/>
              <a:buChar char="–"/>
              <a:defRPr/>
            </a:pPr>
            <a:r>
              <a:rPr sz="3200" dirty="0" smtClean="0"/>
              <a:t>Salt in water</a:t>
            </a:r>
          </a:p>
          <a:p>
            <a:pPr lvl="1" eaLnBrk="1" fontAlgn="auto" hangingPunct="1">
              <a:spcAft>
                <a:spcPts val="0"/>
              </a:spcAft>
              <a:buFont typeface="Arial" pitchFamily="34"/>
              <a:buChar char="–"/>
              <a:defRPr/>
            </a:pPr>
            <a:r>
              <a:rPr sz="3200" dirty="0" smtClean="0"/>
              <a:t>Dyes in water</a:t>
            </a:r>
          </a:p>
          <a:p>
            <a:pPr lvl="1" eaLnBrk="1" fontAlgn="auto" hangingPunct="1">
              <a:spcAft>
                <a:spcPts val="0"/>
              </a:spcAft>
              <a:buFont typeface="Arial" pitchFamily="34"/>
              <a:buChar char="–"/>
              <a:defRPr/>
            </a:pPr>
            <a:r>
              <a:rPr sz="3200" dirty="0" smtClean="0"/>
              <a:t>Metals in Metals </a:t>
            </a:r>
          </a:p>
          <a:p>
            <a:pPr marL="457200" lvl="1" indent="0" eaLnBrk="1" fontAlgn="auto" hangingPunct="1">
              <a:spcAft>
                <a:spcPts val="0"/>
              </a:spcAft>
              <a:buFont typeface="Arial" pitchFamily="34"/>
              <a:buNone/>
              <a:defRPr/>
            </a:pPr>
            <a:r>
              <a:rPr sz="3200" dirty="0" smtClean="0"/>
              <a:t>    (these are called alloys)</a:t>
            </a:r>
          </a:p>
          <a:p>
            <a:pPr lvl="1" eaLnBrk="1" fontAlgn="auto" hangingPunct="1">
              <a:spcAft>
                <a:spcPts val="0"/>
              </a:spcAft>
              <a:buFont typeface="Arial" pitchFamily="34"/>
              <a:buChar char="–"/>
              <a:defRPr/>
            </a:pPr>
            <a:endParaRPr sz="3200" dirty="0" smtClean="0"/>
          </a:p>
        </p:txBody>
      </p:sp>
      <p:pic>
        <p:nvPicPr>
          <p:cNvPr id="27652" name="Picture 2" descr="https://encrypted-tbn0.google.com/images?q=tbn:ANd9GcSldgEvxScgTKeRrDHKNwbSECKxHxJ7domgtwpcqg0tGUN3yESk"/>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733800"/>
            <a:ext cx="3810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4" descr="https://encrypted-tbn1.google.com/images?q=tbn:ANd9GcRZqHBmuPvqb1L7XyGOZiY5ZZ6BqRuY3qn1JgkWZ3qRArrtoJSL"/>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837872"/>
            <a:ext cx="2743200" cy="270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5953782"/>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txBox="1">
            <a:spLocks noGrp="1"/>
          </p:cNvSpPr>
          <p:nvPr>
            <p:ph type="title"/>
          </p:nvPr>
        </p:nvSpPr>
        <p:spPr/>
        <p:txBody>
          <a:bodyPr/>
          <a:lstStyle/>
          <a:p>
            <a:pPr eaLnBrk="1" hangingPunct="1"/>
            <a:r>
              <a:rPr i="1" smtClean="0">
                <a:latin typeface="Calibri" pitchFamily="34" charset="0"/>
              </a:rPr>
              <a:t>Matter Break Down</a:t>
            </a:r>
          </a:p>
        </p:txBody>
      </p:sp>
      <p:sp>
        <p:nvSpPr>
          <p:cNvPr id="25603" name="Content Placeholder 2"/>
          <p:cNvSpPr txBox="1">
            <a:spLocks noGrp="1"/>
          </p:cNvSpPr>
          <p:nvPr>
            <p:ph idx="1"/>
          </p:nvPr>
        </p:nvSpPr>
        <p:spPr/>
        <p:txBody>
          <a:bodyPr>
            <a:normAutofit lnSpcReduction="10000"/>
          </a:bodyPr>
          <a:lstStyle/>
          <a:p>
            <a:pPr eaLnBrk="1" hangingPunct="1"/>
            <a:r>
              <a:rPr b="1" dirty="0" smtClean="0">
                <a:latin typeface="Batang" pitchFamily="18" charset="-127"/>
                <a:ea typeface="Batang" pitchFamily="18" charset="-127"/>
              </a:rPr>
              <a:t>Mixtures can be separated into it’s original components.  These are either elements or compounds.</a:t>
            </a:r>
          </a:p>
          <a:p>
            <a:pPr eaLnBrk="1" hangingPunct="1"/>
            <a:endParaRPr lang="en-US" b="1" dirty="0" smtClean="0">
              <a:latin typeface="Batang" pitchFamily="18" charset="-127"/>
              <a:ea typeface="Batang" pitchFamily="18" charset="-127"/>
            </a:endParaRPr>
          </a:p>
          <a:p>
            <a:pPr eaLnBrk="1" hangingPunct="1"/>
            <a:r>
              <a:rPr b="1" dirty="0" smtClean="0">
                <a:latin typeface="Batang" pitchFamily="18" charset="-127"/>
                <a:ea typeface="Batang" pitchFamily="18" charset="-127"/>
              </a:rPr>
              <a:t>Elements CAN’T be broken down.</a:t>
            </a:r>
            <a:endParaRPr lang="en-US" b="1" dirty="0" smtClean="0">
              <a:latin typeface="Batang" pitchFamily="18" charset="-127"/>
              <a:ea typeface="Batang" pitchFamily="18" charset="-127"/>
            </a:endParaRPr>
          </a:p>
          <a:p>
            <a:pPr eaLnBrk="1" hangingPunct="1"/>
            <a:endParaRPr b="1" dirty="0" smtClean="0">
              <a:latin typeface="Batang" pitchFamily="18" charset="-127"/>
              <a:ea typeface="Batang" pitchFamily="18" charset="-127"/>
            </a:endParaRPr>
          </a:p>
          <a:p>
            <a:pPr eaLnBrk="1" hangingPunct="1"/>
            <a:r>
              <a:rPr b="1" dirty="0" smtClean="0">
                <a:latin typeface="Batang" pitchFamily="18" charset="-127"/>
                <a:ea typeface="Batang" pitchFamily="18" charset="-127"/>
              </a:rPr>
              <a:t>Compounds can be broken down into simpler substances using CHEMICAL MEANS ONLY…</a:t>
            </a:r>
          </a:p>
        </p:txBody>
      </p:sp>
    </p:spTree>
    <p:extLst>
      <p:ext uri="{BB962C8B-B14F-4D97-AF65-F5344CB8AC3E}">
        <p14:creationId xmlns:p14="http://schemas.microsoft.com/office/powerpoint/2010/main" val="229297040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1000"/>
                                        <p:tgtEl>
                                          <p:spTgt spid="25603">
                                            <p:txEl>
                                              <p:pRg st="0" end="0"/>
                                            </p:txEl>
                                          </p:spTgt>
                                        </p:tgtEl>
                                      </p:cBhvr>
                                    </p:animEffect>
                                    <p:anim calcmode="lin" valueType="num">
                                      <p:cBhvr>
                                        <p:cTn id="8" dur="1000" fill="hold"/>
                                        <p:tgtEl>
                                          <p:spTgt spid="25603">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2560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5603">
                                            <p:txEl>
                                              <p:pRg st="2" end="2"/>
                                            </p:txEl>
                                          </p:spTgt>
                                        </p:tgtEl>
                                        <p:attrNameLst>
                                          <p:attrName>style.visibility</p:attrName>
                                        </p:attrNameLst>
                                      </p:cBhvr>
                                      <p:to>
                                        <p:strVal val="visible"/>
                                      </p:to>
                                    </p:set>
                                    <p:animEffect transition="in" filter="fade">
                                      <p:cBhvr>
                                        <p:cTn id="14" dur="1000"/>
                                        <p:tgtEl>
                                          <p:spTgt spid="25603">
                                            <p:txEl>
                                              <p:pRg st="2" end="2"/>
                                            </p:txEl>
                                          </p:spTgt>
                                        </p:tgtEl>
                                      </p:cBhvr>
                                    </p:animEffect>
                                    <p:anim calcmode="lin" valueType="num">
                                      <p:cBhvr>
                                        <p:cTn id="15" dur="1000" fill="hold"/>
                                        <p:tgtEl>
                                          <p:spTgt spid="25603">
                                            <p:txEl>
                                              <p:pRg st="2" end="2"/>
                                            </p:txEl>
                                          </p:spTgt>
                                        </p:tgtEl>
                                        <p:attrNameLst>
                                          <p:attrName>ppt_w</p:attrName>
                                        </p:attrNameLst>
                                      </p:cBhvr>
                                      <p:tavLst>
                                        <p:tav tm="0" fmla="#ppt_w*sin(2.5*pi*$)">
                                          <p:val>
                                            <p:fltVal val="0"/>
                                          </p:val>
                                        </p:tav>
                                        <p:tav tm="100000">
                                          <p:val>
                                            <p:fltVal val="1"/>
                                          </p:val>
                                        </p:tav>
                                      </p:tavLst>
                                    </p:anim>
                                    <p:anim calcmode="lin" valueType="num">
                                      <p:cBhvr>
                                        <p:cTn id="16" dur="1000" fill="hold"/>
                                        <p:tgtEl>
                                          <p:spTgt spid="2560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25603">
                                            <p:txEl>
                                              <p:pRg st="4" end="4"/>
                                            </p:txEl>
                                          </p:spTgt>
                                        </p:tgtEl>
                                        <p:attrNameLst>
                                          <p:attrName>style.visibility</p:attrName>
                                        </p:attrNameLst>
                                      </p:cBhvr>
                                      <p:to>
                                        <p:strVal val="visible"/>
                                      </p:to>
                                    </p:set>
                                    <p:animEffect transition="in" filter="fade">
                                      <p:cBhvr>
                                        <p:cTn id="21" dur="1000"/>
                                        <p:tgtEl>
                                          <p:spTgt spid="25603">
                                            <p:txEl>
                                              <p:pRg st="4" end="4"/>
                                            </p:txEl>
                                          </p:spTgt>
                                        </p:tgtEl>
                                      </p:cBhvr>
                                    </p:animEffect>
                                    <p:anim calcmode="lin" valueType="num">
                                      <p:cBhvr>
                                        <p:cTn id="22" dur="1000" fill="hold"/>
                                        <p:tgtEl>
                                          <p:spTgt spid="25603">
                                            <p:txEl>
                                              <p:pRg st="4" end="4"/>
                                            </p:txEl>
                                          </p:spTgt>
                                        </p:tgtEl>
                                        <p:attrNameLst>
                                          <p:attrName>ppt_w</p:attrName>
                                        </p:attrNameLst>
                                      </p:cBhvr>
                                      <p:tavLst>
                                        <p:tav tm="0" fmla="#ppt_w*sin(2.5*pi*$)">
                                          <p:val>
                                            <p:fltVal val="0"/>
                                          </p:val>
                                        </p:tav>
                                        <p:tav tm="100000">
                                          <p:val>
                                            <p:fltVal val="1"/>
                                          </p:val>
                                        </p:tav>
                                      </p:tavLst>
                                    </p:anim>
                                    <p:anim calcmode="lin" valueType="num">
                                      <p:cBhvr>
                                        <p:cTn id="23" dur="1000" fill="hold"/>
                                        <p:tgtEl>
                                          <p:spTgt spid="2560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earn.district196.org/file.php?file=/1615/Unit_1_Matter_Change_and_Scientific_Measurement/Matter_Graphic_Organiz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06" y="64412"/>
            <a:ext cx="8928294" cy="6793588"/>
          </a:xfrm>
          <a:prstGeom prst="rect">
            <a:avLst/>
          </a:prstGeom>
          <a:noFill/>
          <a:extLst>
            <a:ext uri="{909E8E84-426E-40DD-AFC4-6F175D3DCCD1}">
              <a14:hiddenFill xmlns:a14="http://schemas.microsoft.com/office/drawing/2010/main">
                <a:solidFill>
                  <a:srgbClr val="FFFFFF"/>
                </a:solidFill>
              </a14:hiddenFill>
            </a:ext>
          </a:extLst>
        </p:spPr>
      </p:pic>
      <p:sp>
        <p:nvSpPr>
          <p:cNvPr id="29698" name="Title 1"/>
          <p:cNvSpPr txBox="1">
            <a:spLocks noGrp="1"/>
          </p:cNvSpPr>
          <p:nvPr>
            <p:ph type="title"/>
          </p:nvPr>
        </p:nvSpPr>
        <p:spPr>
          <a:xfrm>
            <a:off x="3422553" y="1676400"/>
            <a:ext cx="1981200" cy="1143000"/>
          </a:xfrm>
        </p:spPr>
        <p:txBody>
          <a:bodyPr>
            <a:noAutofit/>
          </a:bodyPr>
          <a:lstStyle/>
          <a:p>
            <a:pPr eaLnBrk="1" hangingPunct="1"/>
            <a:r>
              <a:rPr sz="3600" dirty="0" smtClean="0">
                <a:latin typeface="Calibri" pitchFamily="34" charset="0"/>
              </a:rPr>
              <a:t>Matter Flow Chart</a:t>
            </a:r>
          </a:p>
        </p:txBody>
      </p:sp>
      <p:sp>
        <p:nvSpPr>
          <p:cNvPr id="2" name="Rectangle 1"/>
          <p:cNvSpPr/>
          <p:nvPr/>
        </p:nvSpPr>
        <p:spPr>
          <a:xfrm>
            <a:off x="0" y="838199"/>
            <a:ext cx="9144000" cy="13863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199563"/>
            <a:ext cx="4419600" cy="25248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394" y="4724400"/>
            <a:ext cx="4419600" cy="2143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419600" y="2218328"/>
            <a:ext cx="4572000" cy="26584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95800" y="4876799"/>
            <a:ext cx="4572000" cy="19999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47023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5"/>
                                        </p:tgtEl>
                                      </p:cBhvr>
                                    </p:animEffect>
                                    <p:anim calcmode="lin" valueType="num">
                                      <p:cBhvr>
                                        <p:cTn id="14" dur="1000"/>
                                        <p:tgtEl>
                                          <p:spTgt spid="5"/>
                                        </p:tgtEl>
                                        <p:attrNameLst>
                                          <p:attrName>ppt_x</p:attrName>
                                        </p:attrNameLst>
                                      </p:cBhvr>
                                      <p:tavLst>
                                        <p:tav tm="0">
                                          <p:val>
                                            <p:strVal val="ppt_x"/>
                                          </p:val>
                                        </p:tav>
                                        <p:tav tm="100000">
                                          <p:val>
                                            <p:strVal val="ppt_x"/>
                                          </p:val>
                                        </p:tav>
                                      </p:tavLst>
                                    </p:anim>
                                    <p:anim calcmode="lin" valueType="num">
                                      <p:cBhvr>
                                        <p:cTn id="15" dur="1000"/>
                                        <p:tgtEl>
                                          <p:spTgt spid="5"/>
                                        </p:tgtEl>
                                        <p:attrNameLst>
                                          <p:attrName>ppt_y</p:attrName>
                                        </p:attrNameLst>
                                      </p:cBhvr>
                                      <p:tavLst>
                                        <p:tav tm="0">
                                          <p:val>
                                            <p:strVal val="ppt_y"/>
                                          </p:val>
                                        </p:tav>
                                        <p:tav tm="100000">
                                          <p:val>
                                            <p:strVal val="ppt_y+.1"/>
                                          </p:val>
                                        </p:tav>
                                      </p:tavLst>
                                    </p:anim>
                                    <p:set>
                                      <p:cBhvr>
                                        <p:cTn id="16" dur="1" fill="hold">
                                          <p:stCondLst>
                                            <p:cond delay="9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6"/>
                                        </p:tgtEl>
                                      </p:cBhvr>
                                    </p:animEffect>
                                    <p:anim calcmode="lin" valueType="num">
                                      <p:cBhvr>
                                        <p:cTn id="21" dur="1000"/>
                                        <p:tgtEl>
                                          <p:spTgt spid="6"/>
                                        </p:tgtEl>
                                        <p:attrNameLst>
                                          <p:attrName>ppt_x</p:attrName>
                                        </p:attrNameLst>
                                      </p:cBhvr>
                                      <p:tavLst>
                                        <p:tav tm="0">
                                          <p:val>
                                            <p:strVal val="ppt_x"/>
                                          </p:val>
                                        </p:tav>
                                        <p:tav tm="100000">
                                          <p:val>
                                            <p:strVal val="ppt_x"/>
                                          </p:val>
                                        </p:tav>
                                      </p:tavLst>
                                    </p:anim>
                                    <p:anim calcmode="lin" valueType="num">
                                      <p:cBhvr>
                                        <p:cTn id="22" dur="1000"/>
                                        <p:tgtEl>
                                          <p:spTgt spid="6"/>
                                        </p:tgtEl>
                                        <p:attrNameLst>
                                          <p:attrName>ppt_y</p:attrName>
                                        </p:attrNameLst>
                                      </p:cBhvr>
                                      <p:tavLst>
                                        <p:tav tm="0">
                                          <p:val>
                                            <p:strVal val="ppt_y"/>
                                          </p:val>
                                        </p:tav>
                                        <p:tav tm="100000">
                                          <p:val>
                                            <p:strVal val="ppt_y+.1"/>
                                          </p:val>
                                        </p:tav>
                                      </p:tavLst>
                                    </p:anim>
                                    <p:set>
                                      <p:cBhvr>
                                        <p:cTn id="23" dur="1" fill="hold">
                                          <p:stCondLst>
                                            <p:cond delay="9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0" nodeType="clickEffect">
                                  <p:stCondLst>
                                    <p:cond delay="0"/>
                                  </p:stCondLst>
                                  <p:childTnLst>
                                    <p:animEffect transition="out" filter="fade">
                                      <p:cBhvr>
                                        <p:cTn id="27" dur="1000"/>
                                        <p:tgtEl>
                                          <p:spTgt spid="7"/>
                                        </p:tgtEl>
                                      </p:cBhvr>
                                    </p:animEffect>
                                    <p:anim calcmode="lin" valueType="num">
                                      <p:cBhvr>
                                        <p:cTn id="28" dur="1000"/>
                                        <p:tgtEl>
                                          <p:spTgt spid="7"/>
                                        </p:tgtEl>
                                        <p:attrNameLst>
                                          <p:attrName>ppt_x</p:attrName>
                                        </p:attrNameLst>
                                      </p:cBhvr>
                                      <p:tavLst>
                                        <p:tav tm="0">
                                          <p:val>
                                            <p:strVal val="ppt_x"/>
                                          </p:val>
                                        </p:tav>
                                        <p:tav tm="100000">
                                          <p:val>
                                            <p:strVal val="ppt_x"/>
                                          </p:val>
                                        </p:tav>
                                      </p:tavLst>
                                    </p:anim>
                                    <p:anim calcmode="lin" valueType="num">
                                      <p:cBhvr>
                                        <p:cTn id="29" dur="1000"/>
                                        <p:tgtEl>
                                          <p:spTgt spid="7"/>
                                        </p:tgtEl>
                                        <p:attrNameLst>
                                          <p:attrName>ppt_y</p:attrName>
                                        </p:attrNameLst>
                                      </p:cBhvr>
                                      <p:tavLst>
                                        <p:tav tm="0">
                                          <p:val>
                                            <p:strVal val="ppt_y"/>
                                          </p:val>
                                        </p:tav>
                                        <p:tav tm="100000">
                                          <p:val>
                                            <p:strVal val="ppt_y+.1"/>
                                          </p:val>
                                        </p:tav>
                                      </p:tavLst>
                                    </p:anim>
                                    <p:set>
                                      <p:cBhvr>
                                        <p:cTn id="30" dur="1" fill="hold">
                                          <p:stCondLst>
                                            <p:cond delay="9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0" nodeType="clickEffect">
                                  <p:stCondLst>
                                    <p:cond delay="0"/>
                                  </p:stCondLst>
                                  <p:childTnLst>
                                    <p:animEffect transition="out" filter="fade">
                                      <p:cBhvr>
                                        <p:cTn id="34" dur="1000"/>
                                        <p:tgtEl>
                                          <p:spTgt spid="8"/>
                                        </p:tgtEl>
                                      </p:cBhvr>
                                    </p:animEffect>
                                    <p:anim calcmode="lin" valueType="num">
                                      <p:cBhvr>
                                        <p:cTn id="35" dur="1000"/>
                                        <p:tgtEl>
                                          <p:spTgt spid="8"/>
                                        </p:tgtEl>
                                        <p:attrNameLst>
                                          <p:attrName>ppt_x</p:attrName>
                                        </p:attrNameLst>
                                      </p:cBhvr>
                                      <p:tavLst>
                                        <p:tav tm="0">
                                          <p:val>
                                            <p:strVal val="ppt_x"/>
                                          </p:val>
                                        </p:tav>
                                        <p:tav tm="100000">
                                          <p:val>
                                            <p:strVal val="ppt_x"/>
                                          </p:val>
                                        </p:tav>
                                      </p:tavLst>
                                    </p:anim>
                                    <p:anim calcmode="lin" valueType="num">
                                      <p:cBhvr>
                                        <p:cTn id="36" dur="1000"/>
                                        <p:tgtEl>
                                          <p:spTgt spid="8"/>
                                        </p:tgtEl>
                                        <p:attrNameLst>
                                          <p:attrName>ppt_y</p:attrName>
                                        </p:attrNameLst>
                                      </p:cBhvr>
                                      <p:tavLst>
                                        <p:tav tm="0">
                                          <p:val>
                                            <p:strVal val="ppt_y"/>
                                          </p:val>
                                        </p:tav>
                                        <p:tav tm="100000">
                                          <p:val>
                                            <p:strVal val="ppt_y+.1"/>
                                          </p:val>
                                        </p:tav>
                                      </p:tavLst>
                                    </p:anim>
                                    <p:set>
                                      <p:cBhvr>
                                        <p:cTn id="37"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txBox="1">
            <a:spLocks noGrp="1"/>
          </p:cNvSpPr>
          <p:nvPr>
            <p:ph type="title"/>
          </p:nvPr>
        </p:nvSpPr>
        <p:spPr>
          <a:xfrm>
            <a:off x="457200" y="228600"/>
            <a:ext cx="8229600" cy="639762"/>
          </a:xfrm>
        </p:spPr>
        <p:txBody>
          <a:bodyPr>
            <a:normAutofit fontScale="90000"/>
          </a:bodyPr>
          <a:lstStyle/>
          <a:p>
            <a:pPr hangingPunct="1"/>
            <a:r>
              <a:rPr dirty="0" smtClean="0">
                <a:latin typeface="Calibri" pitchFamily="34" charset="0"/>
              </a:rPr>
              <a:t>Separation of Mixtures</a:t>
            </a:r>
          </a:p>
        </p:txBody>
      </p:sp>
      <p:sp>
        <p:nvSpPr>
          <p:cNvPr id="3" name="Content Placeholder 2"/>
          <p:cNvSpPr>
            <a:spLocks noGrp="1"/>
          </p:cNvSpPr>
          <p:nvPr>
            <p:ph idx="1"/>
          </p:nvPr>
        </p:nvSpPr>
        <p:spPr>
          <a:xfrm>
            <a:off x="152400" y="1219200"/>
            <a:ext cx="8839200" cy="4509993"/>
          </a:xfrm>
          <a:extLst/>
        </p:spPr>
        <p:txBody>
          <a:bodyPr numCol="1">
            <a:noAutofit/>
          </a:bodyPr>
          <a:lstStyle/>
          <a:p>
            <a:pPr marL="0" indent="0" hangingPunct="1">
              <a:buFont typeface="Arial" charset="0"/>
              <a:buNone/>
              <a:defRPr/>
            </a:pPr>
            <a:r>
              <a:rPr sz="3000" b="1" dirty="0">
                <a:solidFill>
                  <a:srgbClr val="FF0000"/>
                </a:solidFill>
                <a:latin typeface="Footlight MT Light" pitchFamily="18" charset="0"/>
              </a:rPr>
              <a:t>I. Hand </a:t>
            </a:r>
            <a:r>
              <a:rPr sz="3000" b="1" dirty="0" smtClean="0">
                <a:solidFill>
                  <a:srgbClr val="FF0000"/>
                </a:solidFill>
                <a:latin typeface="Footlight MT Light" pitchFamily="18" charset="0"/>
              </a:rPr>
              <a:t>Separation</a:t>
            </a:r>
            <a:r>
              <a:rPr lang="en-US" sz="3000" dirty="0" smtClean="0">
                <a:solidFill>
                  <a:srgbClr val="FF0000"/>
                </a:solidFill>
                <a:latin typeface="Footlight MT Light" pitchFamily="18" charset="0"/>
              </a:rPr>
              <a:t>-Literally separating by appearances.</a:t>
            </a:r>
          </a:p>
          <a:p>
            <a:pPr marL="0" indent="0" hangingPunct="1">
              <a:buFont typeface="Arial" charset="0"/>
              <a:buNone/>
              <a:defRPr/>
            </a:pPr>
            <a:r>
              <a:rPr sz="3000" b="1" dirty="0" smtClean="0">
                <a:solidFill>
                  <a:srgbClr val="E119AD"/>
                </a:solidFill>
                <a:latin typeface="Footlight MT Light" pitchFamily="18" charset="0"/>
              </a:rPr>
              <a:t>II</a:t>
            </a:r>
            <a:r>
              <a:rPr sz="3000" b="1" dirty="0">
                <a:solidFill>
                  <a:srgbClr val="E119AD"/>
                </a:solidFill>
                <a:latin typeface="Footlight MT Light" pitchFamily="18" charset="0"/>
              </a:rPr>
              <a:t>. </a:t>
            </a:r>
            <a:r>
              <a:rPr sz="3000" b="1" dirty="0" smtClean="0">
                <a:solidFill>
                  <a:srgbClr val="E119AD"/>
                </a:solidFill>
                <a:latin typeface="Footlight MT Light" pitchFamily="18" charset="0"/>
              </a:rPr>
              <a:t>Filtration</a:t>
            </a:r>
            <a:r>
              <a:rPr lang="en-US" sz="3000" dirty="0" smtClean="0">
                <a:solidFill>
                  <a:srgbClr val="E119AD"/>
                </a:solidFill>
                <a:latin typeface="Footlight MT Light" pitchFamily="18" charset="0"/>
              </a:rPr>
              <a:t>-Separation by size using a filter.  The filter allows for smaller particles to leave while containing the larger ones. </a:t>
            </a:r>
            <a:endParaRPr sz="3000" dirty="0">
              <a:solidFill>
                <a:srgbClr val="E119AD"/>
              </a:solidFill>
              <a:latin typeface="Footlight MT Light" pitchFamily="18" charset="0"/>
            </a:endParaRPr>
          </a:p>
          <a:p>
            <a:pPr marL="0" indent="0" hangingPunct="1">
              <a:buFont typeface="Arial" charset="0"/>
              <a:buNone/>
              <a:defRPr/>
            </a:pPr>
            <a:r>
              <a:rPr sz="3000" b="1" dirty="0" smtClean="0">
                <a:solidFill>
                  <a:schemeClr val="accent3">
                    <a:lumMod val="50000"/>
                  </a:schemeClr>
                </a:solidFill>
                <a:latin typeface="Footlight MT Light" pitchFamily="18" charset="0"/>
              </a:rPr>
              <a:t>III</a:t>
            </a:r>
            <a:r>
              <a:rPr sz="3000" b="1" dirty="0">
                <a:solidFill>
                  <a:schemeClr val="accent3">
                    <a:lumMod val="50000"/>
                  </a:schemeClr>
                </a:solidFill>
                <a:latin typeface="Footlight MT Light" pitchFamily="18" charset="0"/>
              </a:rPr>
              <a:t>. </a:t>
            </a:r>
            <a:r>
              <a:rPr sz="3000" b="1" dirty="0" smtClean="0">
                <a:solidFill>
                  <a:schemeClr val="accent3">
                    <a:lumMod val="50000"/>
                  </a:schemeClr>
                </a:solidFill>
                <a:latin typeface="Footlight MT Light" pitchFamily="18" charset="0"/>
              </a:rPr>
              <a:t>Distillation</a:t>
            </a:r>
            <a:r>
              <a:rPr lang="en-US" sz="3000" dirty="0" smtClean="0">
                <a:solidFill>
                  <a:schemeClr val="accent3">
                    <a:lumMod val="50000"/>
                  </a:schemeClr>
                </a:solidFill>
                <a:latin typeface="Footlight MT Light" pitchFamily="18" charset="0"/>
              </a:rPr>
              <a:t>-Separation by boiling points.  Substances that are easier to boil (lower BP) evaporate faster.  </a:t>
            </a:r>
          </a:p>
          <a:p>
            <a:pPr marL="0" indent="0" hangingPunct="1">
              <a:buFont typeface="Arial" charset="0"/>
              <a:buNone/>
              <a:defRPr/>
            </a:pPr>
            <a:r>
              <a:rPr lang="en-US" sz="3000" b="1" dirty="0" smtClean="0">
                <a:solidFill>
                  <a:schemeClr val="tx2">
                    <a:lumMod val="50000"/>
                  </a:schemeClr>
                </a:solidFill>
                <a:latin typeface="Footlight MT Light" pitchFamily="18" charset="0"/>
              </a:rPr>
              <a:t>IV C</a:t>
            </a:r>
            <a:r>
              <a:rPr sz="3000" b="1" dirty="0" smtClean="0">
                <a:solidFill>
                  <a:schemeClr val="tx2">
                    <a:lumMod val="50000"/>
                  </a:schemeClr>
                </a:solidFill>
                <a:latin typeface="Footlight MT Light" pitchFamily="18" charset="0"/>
              </a:rPr>
              <a:t>entrifugation</a:t>
            </a:r>
            <a:r>
              <a:rPr lang="en-US" sz="3000" dirty="0">
                <a:solidFill>
                  <a:schemeClr val="tx2">
                    <a:lumMod val="50000"/>
                  </a:schemeClr>
                </a:solidFill>
                <a:latin typeface="Footlight MT Light" pitchFamily="18" charset="0"/>
              </a:rPr>
              <a:t>-</a:t>
            </a:r>
            <a:r>
              <a:rPr lang="en-US" sz="3000" dirty="0" smtClean="0">
                <a:solidFill>
                  <a:schemeClr val="tx2">
                    <a:lumMod val="50000"/>
                  </a:schemeClr>
                </a:solidFill>
                <a:latin typeface="Footlight MT Light" pitchFamily="18" charset="0"/>
              </a:rPr>
              <a:t>separation by the different phases.</a:t>
            </a:r>
          </a:p>
          <a:p>
            <a:pPr marL="0" indent="0" hangingPunct="1">
              <a:buFont typeface="Arial" charset="0"/>
              <a:buNone/>
              <a:defRPr/>
            </a:pPr>
            <a:r>
              <a:rPr lang="en-US" sz="3000" b="1" dirty="0" smtClean="0">
                <a:solidFill>
                  <a:schemeClr val="accent6">
                    <a:lumMod val="75000"/>
                  </a:schemeClr>
                </a:solidFill>
                <a:latin typeface="Footlight MT Light" pitchFamily="18" charset="0"/>
              </a:rPr>
              <a:t>V C</a:t>
            </a:r>
            <a:r>
              <a:rPr sz="3000" b="1" dirty="0" smtClean="0">
                <a:solidFill>
                  <a:schemeClr val="accent6">
                    <a:lumMod val="75000"/>
                  </a:schemeClr>
                </a:solidFill>
                <a:latin typeface="Footlight MT Light" pitchFamily="18" charset="0"/>
              </a:rPr>
              <a:t>hromatography</a:t>
            </a:r>
            <a:r>
              <a:rPr lang="en-US" sz="3000" dirty="0" smtClean="0">
                <a:solidFill>
                  <a:schemeClr val="accent6">
                    <a:lumMod val="75000"/>
                  </a:schemeClr>
                </a:solidFill>
                <a:latin typeface="Footlight MT Light" pitchFamily="18" charset="0"/>
              </a:rPr>
              <a:t>-separating by similar characteristics of the compounds</a:t>
            </a:r>
            <a:endParaRPr sz="3000" dirty="0">
              <a:solidFill>
                <a:schemeClr val="accent6">
                  <a:lumMod val="75000"/>
                </a:schemeClr>
              </a:solidFill>
            </a:endParaRPr>
          </a:p>
        </p:txBody>
      </p:sp>
    </p:spTree>
    <p:extLst>
      <p:ext uri="{BB962C8B-B14F-4D97-AF65-F5344CB8AC3E}">
        <p14:creationId xmlns:p14="http://schemas.microsoft.com/office/powerpoint/2010/main" val="13622741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228600"/>
            <a:ext cx="8839200" cy="6400800"/>
          </a:xfrm>
          <a:extLst/>
        </p:spPr>
        <p:txBody>
          <a:bodyPr numCol="2"/>
          <a:lstStyle/>
          <a:p>
            <a:pPr marL="0" indent="0" hangingPunct="1">
              <a:buFont typeface="Arial" charset="0"/>
              <a:buNone/>
              <a:defRPr/>
            </a:pPr>
            <a:r>
              <a:rPr sz="2200" b="1" dirty="0">
                <a:solidFill>
                  <a:srgbClr val="FF0000"/>
                </a:solidFill>
                <a:latin typeface="Footlight MT Light" pitchFamily="18" charset="0"/>
              </a:rPr>
              <a:t>I. Hand Separation </a:t>
            </a:r>
          </a:p>
          <a:p>
            <a:pPr marL="0" indent="0" hangingPunct="1">
              <a:buFont typeface="Arial" charset="0"/>
              <a:buNone/>
              <a:defRPr/>
            </a:pPr>
            <a:endParaRPr sz="2200" b="1" dirty="0" smtClean="0">
              <a:solidFill>
                <a:schemeClr val="accent4">
                  <a:lumMod val="50000"/>
                </a:schemeClr>
              </a:solidFill>
              <a:latin typeface="Footlight MT Light" pitchFamily="18" charset="0"/>
            </a:endParaRPr>
          </a:p>
          <a:p>
            <a:pPr marL="0" indent="0" hangingPunct="1">
              <a:buFont typeface="Arial" charset="0"/>
              <a:buNone/>
              <a:defRPr/>
            </a:pPr>
            <a:endParaRPr sz="2200" b="1" dirty="0">
              <a:solidFill>
                <a:schemeClr val="accent4">
                  <a:lumMod val="50000"/>
                </a:schemeClr>
              </a:solidFill>
              <a:latin typeface="Footlight MT Light" pitchFamily="18" charset="0"/>
            </a:endParaRPr>
          </a:p>
          <a:p>
            <a:pPr marL="0" indent="0" hangingPunct="1">
              <a:buFont typeface="Arial" charset="0"/>
              <a:buNone/>
              <a:defRPr/>
            </a:pPr>
            <a:endParaRPr sz="2200" b="1" dirty="0" smtClean="0">
              <a:solidFill>
                <a:schemeClr val="accent4">
                  <a:lumMod val="50000"/>
                </a:schemeClr>
              </a:solidFill>
              <a:latin typeface="Footlight MT Light" pitchFamily="18" charset="0"/>
            </a:endParaRPr>
          </a:p>
          <a:p>
            <a:pPr marL="0" indent="0" hangingPunct="1">
              <a:buFont typeface="Arial" charset="0"/>
              <a:buNone/>
              <a:defRPr/>
            </a:pPr>
            <a:endParaRPr lang="en-US" sz="2200" b="1" dirty="0" smtClean="0">
              <a:solidFill>
                <a:schemeClr val="accent4">
                  <a:lumMod val="50000"/>
                </a:schemeClr>
              </a:solidFill>
              <a:latin typeface="Footlight MT Light" pitchFamily="18" charset="0"/>
            </a:endParaRPr>
          </a:p>
          <a:p>
            <a:pPr marL="0" indent="0" hangingPunct="1">
              <a:buFont typeface="Arial" charset="0"/>
              <a:buNone/>
              <a:defRPr/>
            </a:pPr>
            <a:endParaRPr sz="2200" b="1" dirty="0">
              <a:solidFill>
                <a:schemeClr val="accent4">
                  <a:lumMod val="50000"/>
                </a:schemeClr>
              </a:solidFill>
              <a:latin typeface="Footlight MT Light" pitchFamily="18" charset="0"/>
            </a:endParaRPr>
          </a:p>
          <a:p>
            <a:pPr marL="0" indent="0" hangingPunct="1">
              <a:buFont typeface="Arial" charset="0"/>
              <a:buNone/>
              <a:defRPr/>
            </a:pPr>
            <a:r>
              <a:rPr sz="2200" b="1" dirty="0" smtClean="0">
                <a:solidFill>
                  <a:schemeClr val="accent4">
                    <a:lumMod val="50000"/>
                  </a:schemeClr>
                </a:solidFill>
                <a:latin typeface="Footlight MT Light" pitchFamily="18" charset="0"/>
              </a:rPr>
              <a:t>II</a:t>
            </a:r>
            <a:r>
              <a:rPr sz="2200" b="1" dirty="0">
                <a:solidFill>
                  <a:schemeClr val="accent4">
                    <a:lumMod val="50000"/>
                  </a:schemeClr>
                </a:solidFill>
                <a:latin typeface="Footlight MT Light" pitchFamily="18" charset="0"/>
              </a:rPr>
              <a:t>. Filtration </a:t>
            </a:r>
          </a:p>
          <a:p>
            <a:pPr marL="0" indent="0" hangingPunct="1">
              <a:buFont typeface="Arial" charset="0"/>
              <a:buNone/>
              <a:defRPr/>
            </a:pPr>
            <a:endParaRPr sz="2200" b="1" dirty="0" smtClean="0">
              <a:solidFill>
                <a:schemeClr val="accent3">
                  <a:lumMod val="50000"/>
                </a:schemeClr>
              </a:solidFill>
              <a:latin typeface="Footlight MT Light" pitchFamily="18" charset="0"/>
            </a:endParaRPr>
          </a:p>
          <a:p>
            <a:pPr marL="0" indent="0" hangingPunct="1">
              <a:buFont typeface="Arial" charset="0"/>
              <a:buNone/>
              <a:defRPr/>
            </a:pPr>
            <a:endParaRPr sz="2200" b="1" dirty="0" smtClean="0">
              <a:solidFill>
                <a:schemeClr val="accent3">
                  <a:lumMod val="50000"/>
                </a:schemeClr>
              </a:solidFill>
              <a:latin typeface="Footlight MT Light" pitchFamily="18" charset="0"/>
            </a:endParaRPr>
          </a:p>
          <a:p>
            <a:pPr marL="0" indent="0" hangingPunct="1">
              <a:buFont typeface="Arial" charset="0"/>
              <a:buNone/>
              <a:defRPr/>
            </a:pPr>
            <a:endParaRPr sz="2200" b="1" dirty="0" smtClean="0">
              <a:solidFill>
                <a:schemeClr val="accent3">
                  <a:lumMod val="50000"/>
                </a:schemeClr>
              </a:solidFill>
              <a:latin typeface="Footlight MT Light" pitchFamily="18" charset="0"/>
            </a:endParaRPr>
          </a:p>
          <a:p>
            <a:pPr marL="0" indent="0" hangingPunct="1">
              <a:buFont typeface="Arial" charset="0"/>
              <a:buNone/>
              <a:defRPr/>
            </a:pPr>
            <a:endParaRPr sz="2200" b="1" dirty="0">
              <a:solidFill>
                <a:schemeClr val="accent3">
                  <a:lumMod val="50000"/>
                </a:schemeClr>
              </a:solidFill>
              <a:latin typeface="Footlight MT Light" pitchFamily="18" charset="0"/>
            </a:endParaRPr>
          </a:p>
          <a:p>
            <a:pPr marL="0" indent="0" hangingPunct="1">
              <a:buFont typeface="Arial" charset="0"/>
              <a:buNone/>
              <a:defRPr/>
            </a:pPr>
            <a:endParaRPr sz="2200" b="1" dirty="0" smtClean="0">
              <a:solidFill>
                <a:schemeClr val="accent3">
                  <a:lumMod val="50000"/>
                </a:schemeClr>
              </a:solidFill>
              <a:latin typeface="Footlight MT Light" pitchFamily="18" charset="0"/>
            </a:endParaRPr>
          </a:p>
          <a:p>
            <a:pPr marL="0" indent="0" hangingPunct="1">
              <a:buFont typeface="Arial" charset="0"/>
              <a:buNone/>
              <a:defRPr/>
            </a:pPr>
            <a:r>
              <a:rPr sz="2200" b="1" dirty="0" smtClean="0">
                <a:solidFill>
                  <a:schemeClr val="accent3">
                    <a:lumMod val="50000"/>
                  </a:schemeClr>
                </a:solidFill>
                <a:latin typeface="Footlight MT Light" pitchFamily="18" charset="0"/>
              </a:rPr>
              <a:t>		III</a:t>
            </a:r>
            <a:r>
              <a:rPr sz="2200" b="1" dirty="0">
                <a:solidFill>
                  <a:schemeClr val="accent3">
                    <a:lumMod val="50000"/>
                  </a:schemeClr>
                </a:solidFill>
                <a:latin typeface="Footlight MT Light" pitchFamily="18" charset="0"/>
              </a:rPr>
              <a:t>. Distillation </a:t>
            </a:r>
          </a:p>
          <a:p>
            <a:pPr marL="0" indent="0" hangingPunct="1">
              <a:buFont typeface="Arial" charset="0"/>
              <a:buNone/>
              <a:defRPr/>
            </a:pPr>
            <a:endParaRPr sz="2200" b="1" dirty="0" smtClean="0">
              <a:solidFill>
                <a:schemeClr val="accent3">
                  <a:lumMod val="50000"/>
                </a:schemeClr>
              </a:solidFill>
              <a:latin typeface="Footlight MT Light" pitchFamily="18" charset="0"/>
            </a:endParaRPr>
          </a:p>
          <a:p>
            <a:pPr marL="0" indent="0" hangingPunct="1">
              <a:buFont typeface="Arial" charset="0"/>
              <a:buNone/>
              <a:defRPr/>
            </a:pPr>
            <a:endParaRPr lang="en-US" sz="2200" b="1" dirty="0" smtClean="0">
              <a:solidFill>
                <a:schemeClr val="accent3">
                  <a:lumMod val="50000"/>
                </a:schemeClr>
              </a:solidFill>
              <a:latin typeface="Footlight MT Light" pitchFamily="18" charset="0"/>
            </a:endParaRPr>
          </a:p>
          <a:p>
            <a:pPr marL="0" indent="0" hangingPunct="1">
              <a:buFont typeface="Arial" charset="0"/>
              <a:buNone/>
              <a:defRPr/>
            </a:pPr>
            <a:r>
              <a:rPr sz="2200" b="1" dirty="0" smtClean="0">
                <a:solidFill>
                  <a:schemeClr val="tx2">
                    <a:lumMod val="50000"/>
                  </a:schemeClr>
                </a:solidFill>
                <a:latin typeface="Footlight MT Light" pitchFamily="18" charset="0"/>
              </a:rPr>
              <a:t>IV</a:t>
            </a:r>
            <a:r>
              <a:rPr sz="2200" b="1" dirty="0">
                <a:solidFill>
                  <a:schemeClr val="tx2">
                    <a:lumMod val="50000"/>
                  </a:schemeClr>
                </a:solidFill>
                <a:latin typeface="Footlight MT Light" pitchFamily="18" charset="0"/>
              </a:rPr>
              <a:t>. </a:t>
            </a:r>
            <a:r>
              <a:rPr sz="2200" b="1" dirty="0" smtClean="0">
                <a:solidFill>
                  <a:schemeClr val="tx2">
                    <a:lumMod val="50000"/>
                  </a:schemeClr>
                </a:solidFill>
                <a:latin typeface="Footlight MT Light" pitchFamily="18" charset="0"/>
              </a:rPr>
              <a:t>Centrifugation</a:t>
            </a:r>
            <a:r>
              <a:rPr sz="2200" b="1" dirty="0">
                <a:solidFill>
                  <a:schemeClr val="tx2">
                    <a:lumMod val="50000"/>
                  </a:schemeClr>
                </a:solidFill>
                <a:latin typeface="Footlight MT Light" pitchFamily="18" charset="0"/>
              </a:rPr>
              <a:t/>
            </a:r>
            <a:br>
              <a:rPr sz="2200" b="1" dirty="0">
                <a:solidFill>
                  <a:schemeClr val="tx2">
                    <a:lumMod val="50000"/>
                  </a:schemeClr>
                </a:solidFill>
                <a:latin typeface="Footlight MT Light" pitchFamily="18" charset="0"/>
              </a:rPr>
            </a:br>
            <a:endParaRPr sz="2200" b="1" dirty="0" smtClean="0">
              <a:solidFill>
                <a:schemeClr val="tx2">
                  <a:lumMod val="50000"/>
                </a:schemeClr>
              </a:solidFill>
              <a:latin typeface="Footlight MT Light" pitchFamily="18" charset="0"/>
            </a:endParaRPr>
          </a:p>
          <a:p>
            <a:pPr marL="0" indent="0" hangingPunct="1">
              <a:buFont typeface="Arial" charset="0"/>
              <a:buNone/>
              <a:defRPr/>
            </a:pPr>
            <a:endParaRPr sz="2200" b="1" dirty="0" smtClean="0">
              <a:solidFill>
                <a:schemeClr val="tx2">
                  <a:lumMod val="50000"/>
                </a:schemeClr>
              </a:solidFill>
              <a:latin typeface="Footlight MT Light" pitchFamily="18" charset="0"/>
            </a:endParaRPr>
          </a:p>
          <a:p>
            <a:pPr marL="0" indent="0" hangingPunct="1">
              <a:buFont typeface="Arial" charset="0"/>
              <a:buNone/>
              <a:defRPr/>
            </a:pPr>
            <a:endParaRPr sz="2200" b="1" dirty="0" smtClean="0">
              <a:solidFill>
                <a:schemeClr val="tx2">
                  <a:lumMod val="50000"/>
                </a:schemeClr>
              </a:solidFill>
              <a:latin typeface="Footlight MT Light" pitchFamily="18" charset="0"/>
            </a:endParaRPr>
          </a:p>
          <a:p>
            <a:pPr marL="0" indent="0" hangingPunct="1">
              <a:buFont typeface="Arial" charset="0"/>
              <a:buNone/>
              <a:defRPr/>
            </a:pPr>
            <a:endParaRPr sz="2200" b="1" dirty="0">
              <a:solidFill>
                <a:schemeClr val="tx2">
                  <a:lumMod val="50000"/>
                </a:schemeClr>
              </a:solidFill>
              <a:latin typeface="Footlight MT Light" pitchFamily="18" charset="0"/>
            </a:endParaRPr>
          </a:p>
          <a:p>
            <a:pPr marL="0" indent="0" hangingPunct="1">
              <a:buFont typeface="Arial" charset="0"/>
              <a:buNone/>
              <a:defRPr/>
            </a:pPr>
            <a:endParaRPr lang="en-US" sz="2200" b="1" dirty="0" smtClean="0">
              <a:solidFill>
                <a:schemeClr val="tx2">
                  <a:lumMod val="50000"/>
                </a:schemeClr>
              </a:solidFill>
              <a:latin typeface="Footlight MT Light" pitchFamily="18" charset="0"/>
            </a:endParaRPr>
          </a:p>
          <a:p>
            <a:pPr marL="0" indent="0" hangingPunct="1">
              <a:buFont typeface="Arial" charset="0"/>
              <a:buNone/>
              <a:defRPr/>
            </a:pPr>
            <a:endParaRPr sz="2200" b="1" dirty="0" smtClean="0">
              <a:solidFill>
                <a:schemeClr val="tx2">
                  <a:lumMod val="50000"/>
                </a:schemeClr>
              </a:solidFill>
              <a:latin typeface="Footlight MT Light" pitchFamily="18" charset="0"/>
            </a:endParaRPr>
          </a:p>
          <a:p>
            <a:pPr marL="0" indent="0" hangingPunct="1">
              <a:buFont typeface="Arial" charset="0"/>
              <a:buNone/>
              <a:defRPr/>
            </a:pPr>
            <a:r>
              <a:rPr sz="2200" b="1" dirty="0" smtClean="0">
                <a:solidFill>
                  <a:schemeClr val="accent2">
                    <a:lumMod val="50000"/>
                  </a:schemeClr>
                </a:solidFill>
                <a:latin typeface="Footlight MT Light" pitchFamily="18" charset="0"/>
              </a:rPr>
              <a:t>V.  Chromatography</a:t>
            </a:r>
            <a:r>
              <a:rPr b="1" dirty="0" smtClean="0">
                <a:solidFill>
                  <a:schemeClr val="accent2">
                    <a:lumMod val="50000"/>
                  </a:schemeClr>
                </a:solidFill>
              </a:rPr>
              <a:t> </a:t>
            </a:r>
            <a:endParaRPr b="1" dirty="0">
              <a:solidFill>
                <a:schemeClr val="accent2">
                  <a:lumMod val="50000"/>
                </a:schemeClr>
              </a:solidFill>
            </a:endParaRPr>
          </a:p>
        </p:txBody>
      </p:sp>
      <p:pic>
        <p:nvPicPr>
          <p:cNvPr id="31747" name="Picture 2" descr="https://encrypted-tbn1.google.com/images?q=tbn:ANd9GcQjI2tHa1AJ-VFK0TRd_2YPuX3irR3qBApfqvYCLJOW76IbcdV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71513"/>
            <a:ext cx="22383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descr="https://encrypted-tbn0.google.com/images?q=tbn:ANd9GcSg-jwkgnxcd8cNxZnTx3SFSEAy5NnwsUJ64_LdtOK5pf3jRSs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975" y="2667000"/>
            <a:ext cx="1905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6" descr="https://encrypted-tbn2.google.com/images?q=tbn:ANd9GcTROwBBeZObMcdB_S2TWnj0BnxSIf88sKhA8tp2RV6k8WXfWLkT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419600"/>
            <a:ext cx="16764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8" descr="https://encrypted-tbn1.google.com/images?q=tbn:ANd9GcQVLhQY7eoFaQKTy-X2EYml8XRWTiOBzqN7lFDw0MRMZ5aqhTugB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9473" y="838200"/>
            <a:ext cx="2362200"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0" descr="https://encrypted-tbn1.google.com/images?q=tbn:ANd9GcSMNtA3SFFUhkX0bnjEXov9nV6MY0XFl7rCe3VOVDeA0JgZgD8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3632200"/>
            <a:ext cx="24384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8231476"/>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txBox="1">
            <a:spLocks noGrp="1"/>
          </p:cNvSpPr>
          <p:nvPr>
            <p:ph type="title"/>
          </p:nvPr>
        </p:nvSpPr>
        <p:spPr>
          <a:xfrm>
            <a:off x="457200" y="260991"/>
            <a:ext cx="8229600" cy="1143000"/>
          </a:xfrm>
        </p:spPr>
        <p:txBody>
          <a:bodyPr/>
          <a:lstStyle/>
          <a:p>
            <a:pPr hangingPunct="1"/>
            <a:r>
              <a:rPr smtClean="0">
                <a:latin typeface="Calibri" pitchFamily="34" charset="0"/>
              </a:rPr>
              <a:t>Group Practice</a:t>
            </a:r>
          </a:p>
        </p:txBody>
      </p:sp>
      <p:sp>
        <p:nvSpPr>
          <p:cNvPr id="32771" name="Content Placeholder 2"/>
          <p:cNvSpPr txBox="1">
            <a:spLocks noGrp="1"/>
          </p:cNvSpPr>
          <p:nvPr>
            <p:ph idx="1"/>
          </p:nvPr>
        </p:nvSpPr>
        <p:spPr>
          <a:xfrm>
            <a:off x="304800" y="1143000"/>
            <a:ext cx="8229600" cy="4525963"/>
          </a:xfrm>
        </p:spPr>
        <p:txBody>
          <a:bodyPr>
            <a:normAutofit lnSpcReduction="10000"/>
          </a:bodyPr>
          <a:lstStyle>
            <a:lvl1pPr>
              <a:defRPr sz="3200">
                <a:solidFill>
                  <a:srgbClr val="000000"/>
                </a:solidFill>
                <a:latin typeface="Calibri" pitchFamily="34" charset="0"/>
              </a:defRPr>
            </a:lvl1pPr>
            <a:lvl2pPr marL="971550" indent="-514350">
              <a:defRPr sz="2800">
                <a:solidFill>
                  <a:srgbClr val="000000"/>
                </a:solidFill>
                <a:latin typeface="Calibri" pitchFamily="34" charset="0"/>
              </a:defRPr>
            </a:lvl2pPr>
            <a:lvl3pPr>
              <a:defRPr sz="2400">
                <a:solidFill>
                  <a:srgbClr val="000000"/>
                </a:solidFill>
                <a:latin typeface="Calibri" pitchFamily="34" charset="0"/>
              </a:defRPr>
            </a:lvl3pPr>
            <a:lvl4pPr>
              <a:defRPr sz="2000">
                <a:solidFill>
                  <a:srgbClr val="000000"/>
                </a:solidFill>
                <a:latin typeface="Calibri" pitchFamily="34" charset="0"/>
              </a:defRPr>
            </a:lvl4pPr>
            <a:lvl5pPr>
              <a:defRPr sz="2000">
                <a:solidFill>
                  <a:srgbClr val="000000"/>
                </a:solidFill>
                <a:latin typeface="Calibri" pitchFamily="34" charset="0"/>
              </a:defRPr>
            </a:lvl5pPr>
            <a:lvl6pPr hangingPunct="0">
              <a:defRPr sz="2000">
                <a:solidFill>
                  <a:srgbClr val="000000"/>
                </a:solidFill>
                <a:latin typeface="Calibri" pitchFamily="34" charset="0"/>
              </a:defRPr>
            </a:lvl6pPr>
            <a:lvl7pPr hangingPunct="0">
              <a:defRPr sz="2000">
                <a:solidFill>
                  <a:srgbClr val="000000"/>
                </a:solidFill>
                <a:latin typeface="Calibri" pitchFamily="34" charset="0"/>
              </a:defRPr>
            </a:lvl7pPr>
            <a:lvl8pPr hangingPunct="0">
              <a:defRPr sz="2000">
                <a:solidFill>
                  <a:srgbClr val="000000"/>
                </a:solidFill>
                <a:latin typeface="Calibri" pitchFamily="34" charset="0"/>
              </a:defRPr>
            </a:lvl8pPr>
            <a:lvl9pPr hangingPunct="0">
              <a:defRPr sz="2000">
                <a:solidFill>
                  <a:srgbClr val="000000"/>
                </a:solidFill>
                <a:latin typeface="Calibri" pitchFamily="34" charset="0"/>
              </a:defRPr>
            </a:lvl9pPr>
          </a:lstStyle>
          <a:p>
            <a:pPr marL="0" indent="0" hangingPunct="1">
              <a:buFont typeface="Arial" charset="0"/>
              <a:buNone/>
            </a:pPr>
            <a:r>
              <a:rPr b="1" dirty="0" smtClean="0"/>
              <a:t>A pure white, solid material that looks like table salt releases gas when heated under certain conditions.  There is no change in the appearance of the solid, but the reactivity of the material changes.</a:t>
            </a:r>
            <a:endParaRPr lang="en-US" b="1" dirty="0" smtClean="0"/>
          </a:p>
          <a:p>
            <a:pPr marL="514350" indent="-514350" hangingPunct="1">
              <a:buFont typeface="Arial" charset="0"/>
              <a:buAutoNum type="alphaLcPeriod"/>
            </a:pPr>
            <a:r>
              <a:rPr dirty="0" smtClean="0"/>
              <a:t>Did a chemical or physical change occur</a:t>
            </a:r>
            <a:r>
              <a:rPr lang="en-US" dirty="0" smtClean="0"/>
              <a:t>?</a:t>
            </a:r>
          </a:p>
          <a:p>
            <a:pPr marL="514350" indent="-514350" hangingPunct="1">
              <a:buFont typeface="Arial" charset="0"/>
              <a:buAutoNum type="alphaLcPeriod"/>
            </a:pPr>
            <a:endParaRPr lang="en-US" dirty="0" smtClean="0"/>
          </a:p>
          <a:p>
            <a:pPr marL="514350" indent="-514350" hangingPunct="1">
              <a:buFont typeface="Arial" charset="0"/>
              <a:buAutoNum type="alphaLcPeriod"/>
            </a:pPr>
            <a:endParaRPr lang="en-US" dirty="0"/>
          </a:p>
          <a:p>
            <a:pPr marL="514350" indent="-514350" hangingPunct="1">
              <a:buFont typeface="Arial" charset="0"/>
              <a:buAutoNum type="alphaLcPeriod"/>
            </a:pPr>
            <a:r>
              <a:rPr dirty="0" smtClean="0"/>
              <a:t>How do you know?</a:t>
            </a:r>
          </a:p>
          <a:p>
            <a:pPr marL="457200" lvl="1" indent="0" hangingPunct="1">
              <a:buNone/>
            </a:pPr>
            <a:endParaRPr lang="en-US" dirty="0" smtClean="0"/>
          </a:p>
          <a:p>
            <a:pPr marL="457200" lvl="1" indent="0" hangingPunct="1">
              <a:buNone/>
            </a:pPr>
            <a:endParaRPr dirty="0" smtClean="0"/>
          </a:p>
        </p:txBody>
      </p:sp>
    </p:spTree>
    <p:extLst>
      <p:ext uri="{BB962C8B-B14F-4D97-AF65-F5344CB8AC3E}">
        <p14:creationId xmlns:p14="http://schemas.microsoft.com/office/powerpoint/2010/main" val="2605153076"/>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Properties of Matter</a:t>
            </a:r>
            <a:endParaRPr lang="en-US" dirty="0"/>
          </a:p>
        </p:txBody>
      </p:sp>
      <p:sp>
        <p:nvSpPr>
          <p:cNvPr id="3" name="Subtitle 2"/>
          <p:cNvSpPr>
            <a:spLocks noGrp="1"/>
          </p:cNvSpPr>
          <p:nvPr>
            <p:ph type="subTitle" idx="1"/>
          </p:nvPr>
        </p:nvSpPr>
        <p:spPr/>
        <p:txBody>
          <a:bodyPr/>
          <a:lstStyle/>
          <a:p>
            <a:r>
              <a:rPr lang="en-US" dirty="0" smtClean="0"/>
              <a:t>Chemistry</a:t>
            </a:r>
            <a:endParaRPr lang="en-US" dirty="0"/>
          </a:p>
        </p:txBody>
      </p:sp>
    </p:spTree>
    <p:extLst>
      <p:ext uri="{BB962C8B-B14F-4D97-AF65-F5344CB8AC3E}">
        <p14:creationId xmlns:p14="http://schemas.microsoft.com/office/powerpoint/2010/main" val="901816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txBox="1">
            <a:spLocks noGrp="1"/>
          </p:cNvSpPr>
          <p:nvPr>
            <p:ph type="title"/>
          </p:nvPr>
        </p:nvSpPr>
        <p:spPr>
          <a:xfrm>
            <a:off x="457200" y="0"/>
            <a:ext cx="8229600" cy="1143000"/>
          </a:xfrm>
        </p:spPr>
        <p:txBody>
          <a:bodyPr/>
          <a:lstStyle/>
          <a:p>
            <a:pPr hangingPunct="1"/>
            <a:r>
              <a:rPr smtClean="0">
                <a:latin typeface="Calibri" pitchFamily="34" charset="0"/>
              </a:rPr>
              <a:t>Group Practice</a:t>
            </a:r>
          </a:p>
        </p:txBody>
      </p:sp>
      <p:sp>
        <p:nvSpPr>
          <p:cNvPr id="3" name="Content Placeholder 2"/>
          <p:cNvSpPr>
            <a:spLocks noGrp="1"/>
          </p:cNvSpPr>
          <p:nvPr>
            <p:ph idx="1"/>
          </p:nvPr>
        </p:nvSpPr>
        <p:spPr>
          <a:xfrm>
            <a:off x="381000" y="914400"/>
            <a:ext cx="8229600" cy="5410200"/>
          </a:xfrm>
        </p:spPr>
        <p:txBody>
          <a:bodyPr/>
          <a:lstStyle/>
          <a:p>
            <a:pPr marL="0" indent="0" hangingPunct="1">
              <a:buFont typeface="Arial" charset="0"/>
              <a:buNone/>
              <a:defRPr/>
            </a:pPr>
            <a:r>
              <a:rPr dirty="0"/>
              <a:t>In trying to identify a sample of a pure </a:t>
            </a:r>
            <a:r>
              <a:rPr dirty="0" smtClean="0"/>
              <a:t>substance, we </a:t>
            </a:r>
            <a:r>
              <a:rPr dirty="0"/>
              <a:t>observe the following </a:t>
            </a:r>
            <a:r>
              <a:rPr dirty="0" smtClean="0"/>
              <a:t>properties.  Tell </a:t>
            </a:r>
            <a:r>
              <a:rPr dirty="0"/>
              <a:t>whether each one is a chemical </a:t>
            </a:r>
            <a:r>
              <a:rPr dirty="0" smtClean="0"/>
              <a:t>property or </a:t>
            </a:r>
            <a:r>
              <a:rPr dirty="0"/>
              <a:t>a physical property.</a:t>
            </a:r>
          </a:p>
          <a:p>
            <a:pPr marL="514350" indent="-514350" hangingPunct="1">
              <a:buFont typeface="Arial" charset="0"/>
              <a:buAutoNum type="alphaLcPeriod"/>
              <a:defRPr/>
            </a:pPr>
            <a:r>
              <a:rPr sz="2000" dirty="0" smtClean="0"/>
              <a:t>Its </a:t>
            </a:r>
            <a:r>
              <a:rPr sz="2000" dirty="0"/>
              <a:t>mass is 124.3 </a:t>
            </a:r>
            <a:r>
              <a:rPr sz="2000" dirty="0" smtClean="0"/>
              <a:t>g.</a:t>
            </a:r>
          </a:p>
          <a:p>
            <a:pPr marL="514350" indent="-514350" hangingPunct="1">
              <a:buFont typeface="Arial" charset="0"/>
              <a:buAutoNum type="alphaLcPeriod"/>
              <a:defRPr/>
            </a:pPr>
            <a:r>
              <a:rPr sz="2000" dirty="0" smtClean="0"/>
              <a:t>It </a:t>
            </a:r>
            <a:r>
              <a:rPr sz="2000" dirty="0"/>
              <a:t>is a shiny solid at room </a:t>
            </a:r>
            <a:r>
              <a:rPr sz="2000" dirty="0" smtClean="0"/>
              <a:t>temperature.</a:t>
            </a:r>
          </a:p>
          <a:p>
            <a:pPr marL="514350" indent="-514350" hangingPunct="1">
              <a:buFont typeface="Arial" charset="0"/>
              <a:buAutoNum type="alphaLcPeriod"/>
              <a:defRPr/>
            </a:pPr>
            <a:r>
              <a:rPr sz="2000" dirty="0" smtClean="0"/>
              <a:t>It </a:t>
            </a:r>
            <a:r>
              <a:rPr sz="2000" dirty="0"/>
              <a:t>is easily etched by nitric </a:t>
            </a:r>
            <a:r>
              <a:rPr sz="2000" dirty="0" smtClean="0"/>
              <a:t>acid.</a:t>
            </a:r>
          </a:p>
          <a:p>
            <a:pPr marL="514350" indent="-514350" hangingPunct="1">
              <a:buFont typeface="Arial" charset="0"/>
              <a:buAutoNum type="alphaLcPeriod"/>
              <a:defRPr/>
            </a:pPr>
            <a:r>
              <a:rPr sz="2000" dirty="0" smtClean="0"/>
              <a:t>It </a:t>
            </a:r>
            <a:r>
              <a:rPr sz="2000" dirty="0"/>
              <a:t>melts when heated to </a:t>
            </a:r>
            <a:r>
              <a:rPr sz="2000" dirty="0" smtClean="0"/>
              <a:t>670°C.</a:t>
            </a:r>
          </a:p>
          <a:p>
            <a:pPr marL="514350" indent="-514350" hangingPunct="1">
              <a:buFont typeface="Arial" charset="0"/>
              <a:buAutoNum type="alphaLcPeriod"/>
              <a:defRPr/>
            </a:pPr>
            <a:r>
              <a:rPr sz="2000" dirty="0" smtClean="0"/>
              <a:t>It </a:t>
            </a:r>
            <a:r>
              <a:rPr sz="2000" dirty="0"/>
              <a:t>is a good heat </a:t>
            </a:r>
            <a:r>
              <a:rPr sz="2000" dirty="0" smtClean="0"/>
              <a:t>conductor.</a:t>
            </a:r>
          </a:p>
          <a:p>
            <a:pPr marL="514350" indent="-514350" hangingPunct="1">
              <a:buFont typeface="Arial" charset="0"/>
              <a:buAutoNum type="alphaLcPeriod"/>
              <a:defRPr/>
            </a:pPr>
            <a:r>
              <a:rPr sz="2000" dirty="0" smtClean="0"/>
              <a:t>It </a:t>
            </a:r>
            <a:r>
              <a:rPr sz="2000" dirty="0"/>
              <a:t>is a good conductor of electrical energy</a:t>
            </a:r>
            <a:r>
              <a:rPr dirty="0"/>
              <a:t>.</a:t>
            </a:r>
          </a:p>
        </p:txBody>
      </p:sp>
    </p:spTree>
    <p:extLst>
      <p:ext uri="{BB962C8B-B14F-4D97-AF65-F5344CB8AC3E}">
        <p14:creationId xmlns:p14="http://schemas.microsoft.com/office/powerpoint/2010/main" val="354361527"/>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228600"/>
            <a:ext cx="6725919"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629400" y="234287"/>
            <a:ext cx="1752600" cy="6172200"/>
          </a:xfrm>
        </p:spPr>
        <p:txBody>
          <a:bodyPr vert="wordArtVert">
            <a:normAutofit fontScale="90000"/>
          </a:bodyPr>
          <a:lstStyle/>
          <a:p>
            <a:r>
              <a:rPr lang="en-US" dirty="0" smtClean="0"/>
              <a:t>Stamp</a:t>
            </a:r>
            <a:br>
              <a:rPr lang="en-US" dirty="0" smtClean="0"/>
            </a:br>
            <a:r>
              <a:rPr lang="en-US" dirty="0" smtClean="0"/>
              <a:t> It</a:t>
            </a:r>
            <a:endParaRPr lang="en-US" dirty="0"/>
          </a:p>
        </p:txBody>
      </p:sp>
    </p:spTree>
    <p:extLst>
      <p:ext uri="{BB962C8B-B14F-4D97-AF65-F5344CB8AC3E}">
        <p14:creationId xmlns:p14="http://schemas.microsoft.com/office/powerpoint/2010/main" val="102109385"/>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txBox="1">
            <a:spLocks noGrp="1"/>
          </p:cNvSpPr>
          <p:nvPr>
            <p:ph type="title"/>
          </p:nvPr>
        </p:nvSpPr>
        <p:spPr/>
        <p:txBody>
          <a:bodyPr>
            <a:normAutofit fontScale="90000"/>
          </a:bodyPr>
          <a:lstStyle/>
          <a:p>
            <a:pPr eaLnBrk="1" hangingPunct="1"/>
            <a:r>
              <a:rPr sz="4000" smtClean="0">
                <a:latin typeface="Segoe Print" pitchFamily="2" charset="0"/>
              </a:rPr>
              <a:t>Physical Properties and Changes</a:t>
            </a:r>
          </a:p>
        </p:txBody>
      </p:sp>
      <p:sp>
        <p:nvSpPr>
          <p:cNvPr id="14339" name="Content Placeholder 2"/>
          <p:cNvSpPr txBox="1">
            <a:spLocks noGrp="1"/>
          </p:cNvSpPr>
          <p:nvPr>
            <p:ph idx="1"/>
          </p:nvPr>
        </p:nvSpPr>
        <p:spPr/>
        <p:txBody>
          <a:bodyPr/>
          <a:lstStyle/>
          <a:p>
            <a:pPr eaLnBrk="1" hangingPunct="1"/>
            <a:r>
              <a:rPr sz="2800" dirty="0" smtClean="0">
                <a:latin typeface="Segoe Print" pitchFamily="2" charset="0"/>
              </a:rPr>
              <a:t>A</a:t>
            </a:r>
            <a:r>
              <a:rPr sz="2800" b="1" dirty="0" smtClean="0">
                <a:latin typeface="Segoe Print" pitchFamily="2" charset="0"/>
              </a:rPr>
              <a:t> physical property </a:t>
            </a:r>
            <a:r>
              <a:rPr sz="2800" dirty="0" smtClean="0">
                <a:latin typeface="Segoe Print" pitchFamily="2" charset="0"/>
              </a:rPr>
              <a:t>is a characteristic that can be observed or measured without changing the identity of the substance.</a:t>
            </a:r>
            <a:endParaRPr lang="en-US" sz="2800" dirty="0" smtClean="0">
              <a:latin typeface="Segoe Print" pitchFamily="2" charset="0"/>
            </a:endParaRPr>
          </a:p>
          <a:p>
            <a:pPr lvl="1"/>
            <a:r>
              <a:rPr lang="en-US" sz="2400" dirty="0" smtClean="0">
                <a:latin typeface="Segoe Print" pitchFamily="2" charset="0"/>
              </a:rPr>
              <a:t>Color, shape, mass, etc.</a:t>
            </a:r>
            <a:endParaRPr sz="2400" dirty="0" smtClean="0">
              <a:latin typeface="Segoe Print" pitchFamily="2" charset="0"/>
            </a:endParaRPr>
          </a:p>
          <a:p>
            <a:pPr eaLnBrk="1" hangingPunct="1"/>
            <a:r>
              <a:rPr sz="2800" dirty="0" smtClean="0">
                <a:latin typeface="Segoe Print" pitchFamily="2" charset="0"/>
              </a:rPr>
              <a:t>A change in a substance that does not involve a change in the identity</a:t>
            </a:r>
            <a:r>
              <a:rPr lang="en-US" sz="2800" dirty="0" smtClean="0">
                <a:latin typeface="Segoe Print" pitchFamily="2" charset="0"/>
              </a:rPr>
              <a:t>(what makes it up)</a:t>
            </a:r>
            <a:r>
              <a:rPr sz="2800" dirty="0" smtClean="0">
                <a:latin typeface="Segoe Print" pitchFamily="2" charset="0"/>
              </a:rPr>
              <a:t> of the substance is called a </a:t>
            </a:r>
            <a:r>
              <a:rPr sz="2800" b="1" dirty="0" smtClean="0">
                <a:latin typeface="Segoe Print" pitchFamily="2" charset="0"/>
              </a:rPr>
              <a:t>physical change.</a:t>
            </a:r>
          </a:p>
          <a:p>
            <a:pPr lvl="1" eaLnBrk="1" hangingPunct="1"/>
            <a:r>
              <a:rPr sz="2400" dirty="0" smtClean="0">
                <a:latin typeface="Segoe Print" pitchFamily="2" charset="0"/>
              </a:rPr>
              <a:t>grinding, cutting, melting, and boiling, dissolving</a:t>
            </a:r>
          </a:p>
          <a:p>
            <a:pPr eaLnBrk="1" hangingPunct="1"/>
            <a:endParaRPr sz="2800" dirty="0" smtClean="0">
              <a:latin typeface="Segoe Print" pitchFamily="2" charset="0"/>
            </a:endParaRPr>
          </a:p>
        </p:txBody>
      </p:sp>
      <p:sp>
        <p:nvSpPr>
          <p:cNvPr id="5" name="Rectangle 4"/>
          <p:cNvSpPr>
            <a:spLocks noChangeArrowheads="1"/>
          </p:cNvSpPr>
          <p:nvPr/>
        </p:nvSpPr>
        <p:spPr bwMode="auto">
          <a:xfrm>
            <a:off x="873457" y="2951624"/>
            <a:ext cx="7848600" cy="439276"/>
          </a:xfrm>
          <a:prstGeom prst="rect">
            <a:avLst/>
          </a:prstGeom>
          <a:solidFill>
            <a:srgbClr val="4F81BD"/>
          </a:solidFill>
          <a:ln w="25402">
            <a:solidFill>
              <a:srgbClr val="385D8A"/>
            </a:solidFill>
            <a:miter lim="800000"/>
            <a:headEnd/>
            <a:tailEnd/>
          </a:ln>
        </p:spPr>
        <p:txBody>
          <a:bodyPr anchor="ctr" anchorCtr="1"/>
          <a:lstStyle/>
          <a:p>
            <a:pPr algn="ctr"/>
            <a:endParaRPr lang="en-US">
              <a:solidFill>
                <a:srgbClr val="FFFFFF"/>
              </a:solidFill>
            </a:endParaRPr>
          </a:p>
        </p:txBody>
      </p:sp>
      <p:sp>
        <p:nvSpPr>
          <p:cNvPr id="6" name="Rectangle 5"/>
          <p:cNvSpPr>
            <a:spLocks noChangeArrowheads="1"/>
          </p:cNvSpPr>
          <p:nvPr/>
        </p:nvSpPr>
        <p:spPr bwMode="auto">
          <a:xfrm>
            <a:off x="990600" y="5250432"/>
            <a:ext cx="7848600" cy="838200"/>
          </a:xfrm>
          <a:prstGeom prst="rect">
            <a:avLst/>
          </a:prstGeom>
          <a:solidFill>
            <a:srgbClr val="4F81BD"/>
          </a:solidFill>
          <a:ln w="25402">
            <a:solidFill>
              <a:srgbClr val="385D8A"/>
            </a:solidFill>
            <a:miter lim="800000"/>
            <a:headEnd/>
            <a:tailEnd/>
          </a:ln>
        </p:spPr>
        <p:txBody>
          <a:bodyPr anchor="ctr" anchorCtr="1"/>
          <a:lstStyle/>
          <a:p>
            <a:pPr algn="ctr"/>
            <a:endParaRPr lang="en-US">
              <a:solidFill>
                <a:srgbClr val="FFFFFF"/>
              </a:solidFill>
            </a:endParaRPr>
          </a:p>
        </p:txBody>
      </p:sp>
    </p:spTree>
    <p:extLst>
      <p:ext uri="{BB962C8B-B14F-4D97-AF65-F5344CB8AC3E}">
        <p14:creationId xmlns:p14="http://schemas.microsoft.com/office/powerpoint/2010/main" val="200775131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anim calcmode="lin" valueType="num">
                                      <p:cBhvr additive="base">
                                        <p:cTn id="11"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 calcmode="lin" valueType="num">
                                      <p:cBhvr additive="base">
                                        <p:cTn id="17"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33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339">
                                            <p:txEl>
                                              <p:pRg st="3" end="3"/>
                                            </p:txEl>
                                          </p:spTgt>
                                        </p:tgtEl>
                                        <p:attrNameLst>
                                          <p:attrName>style.visibility</p:attrName>
                                        </p:attrNameLst>
                                      </p:cBhvr>
                                      <p:to>
                                        <p:strVal val="visible"/>
                                      </p:to>
                                    </p:set>
                                    <p:anim calcmode="lin" valueType="num">
                                      <p:cBhvr additive="base">
                                        <p:cTn id="21"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0"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21902" y="1676400"/>
            <a:ext cx="430735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itle 1"/>
          <p:cNvSpPr txBox="1">
            <a:spLocks noGrp="1"/>
          </p:cNvSpPr>
          <p:nvPr>
            <p:ph type="title"/>
          </p:nvPr>
        </p:nvSpPr>
        <p:spPr/>
        <p:txBody>
          <a:bodyPr/>
          <a:lstStyle/>
          <a:p>
            <a:pPr eaLnBrk="1" hangingPunct="1"/>
            <a:r>
              <a:rPr smtClean="0">
                <a:latin typeface="Calibri" pitchFamily="34" charset="0"/>
              </a:rPr>
              <a:t>Physical Changes</a:t>
            </a:r>
          </a:p>
        </p:txBody>
      </p:sp>
      <p:sp>
        <p:nvSpPr>
          <p:cNvPr id="3" name="Content Placeholder 2"/>
          <p:cNvSpPr txBox="1">
            <a:spLocks noGrp="1"/>
          </p:cNvSpPr>
          <p:nvPr>
            <p:ph idx="1"/>
          </p:nvPr>
        </p:nvSpPr>
        <p:spPr>
          <a:xfrm>
            <a:off x="152400" y="1371600"/>
            <a:ext cx="4800600" cy="4525963"/>
          </a:xfrm>
        </p:spPr>
        <p:txBody>
          <a:bodyPr>
            <a:normAutofit fontScale="85000" lnSpcReduction="10000"/>
          </a:bodyPr>
          <a:lstStyle/>
          <a:p>
            <a:pPr eaLnBrk="1" fontAlgn="auto" hangingPunct="1">
              <a:spcAft>
                <a:spcPts val="0"/>
              </a:spcAft>
              <a:buFont typeface="Arial" pitchFamily="34"/>
              <a:buChar char="•"/>
              <a:defRPr/>
            </a:pPr>
            <a:r>
              <a:rPr i="1" dirty="0" smtClean="0"/>
              <a:t>A </a:t>
            </a:r>
            <a:r>
              <a:rPr b="1" dirty="0" smtClean="0"/>
              <a:t>change of state </a:t>
            </a:r>
            <a:r>
              <a:rPr i="1" dirty="0" smtClean="0"/>
              <a:t>is a physical change of a substance from one state to another</a:t>
            </a:r>
            <a:r>
              <a:rPr dirty="0" smtClean="0"/>
              <a:t>.</a:t>
            </a:r>
            <a:r>
              <a:rPr lang="en-US" dirty="0" smtClean="0"/>
              <a:t>  The chemical composition of the substance does </a:t>
            </a:r>
            <a:r>
              <a:rPr lang="en-US" b="1" i="1" dirty="0" smtClean="0"/>
              <a:t>NOT</a:t>
            </a:r>
            <a:r>
              <a:rPr lang="en-US" dirty="0" smtClean="0"/>
              <a:t> change.</a:t>
            </a:r>
            <a:endParaRPr dirty="0" smtClean="0"/>
          </a:p>
          <a:p>
            <a:pPr lvl="1">
              <a:buFont typeface="Arial" pitchFamily="34"/>
              <a:buChar char="•"/>
              <a:defRPr/>
            </a:pPr>
            <a:r>
              <a:rPr lang="en-US" dirty="0" smtClean="0"/>
              <a:t>Just the movement of the particles.  </a:t>
            </a:r>
            <a:endParaRPr dirty="0" smtClean="0"/>
          </a:p>
          <a:p>
            <a:pPr eaLnBrk="1" fontAlgn="auto" hangingPunct="1">
              <a:spcAft>
                <a:spcPts val="0"/>
              </a:spcAft>
              <a:buFont typeface="Arial" pitchFamily="34"/>
              <a:buChar char="•"/>
              <a:defRPr/>
            </a:pPr>
            <a:r>
              <a:rPr dirty="0" smtClean="0"/>
              <a:t>The three physical </a:t>
            </a:r>
          </a:p>
          <a:p>
            <a:pPr marL="0" indent="0" eaLnBrk="1" fontAlgn="auto" hangingPunct="1">
              <a:spcAft>
                <a:spcPts val="0"/>
              </a:spcAft>
              <a:buFont typeface="Arial" pitchFamily="34"/>
              <a:buNone/>
              <a:defRPr/>
            </a:pPr>
            <a:r>
              <a:rPr dirty="0" smtClean="0"/>
              <a:t>    states are solids, liquids, </a:t>
            </a:r>
          </a:p>
          <a:p>
            <a:pPr marL="0" indent="0" eaLnBrk="1" fontAlgn="auto" hangingPunct="1">
              <a:spcAft>
                <a:spcPts val="0"/>
              </a:spcAft>
              <a:buFont typeface="Arial" pitchFamily="34"/>
              <a:buNone/>
              <a:defRPr/>
            </a:pPr>
            <a:r>
              <a:rPr dirty="0" smtClean="0"/>
              <a:t>    and gases.  </a:t>
            </a:r>
          </a:p>
          <a:p>
            <a:pPr eaLnBrk="1" fontAlgn="auto" hangingPunct="1">
              <a:spcAft>
                <a:spcPts val="0"/>
              </a:spcAft>
              <a:buFont typeface="Arial" pitchFamily="34"/>
              <a:buChar char="•"/>
              <a:defRPr/>
            </a:pPr>
            <a:endParaRPr dirty="0" smtClean="0"/>
          </a:p>
        </p:txBody>
      </p:sp>
    </p:spTree>
    <p:extLst>
      <p:ext uri="{BB962C8B-B14F-4D97-AF65-F5344CB8AC3E}">
        <p14:creationId xmlns:p14="http://schemas.microsoft.com/office/powerpoint/2010/main" val="3368800598"/>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txBox="1">
            <a:spLocks noGrp="1"/>
          </p:cNvSpPr>
          <p:nvPr>
            <p:ph type="title"/>
          </p:nvPr>
        </p:nvSpPr>
        <p:spPr/>
        <p:txBody>
          <a:bodyPr>
            <a:normAutofit fontScale="90000"/>
          </a:bodyPr>
          <a:lstStyle/>
          <a:p>
            <a:pPr eaLnBrk="1" hangingPunct="1"/>
            <a:r>
              <a:rPr sz="4000" b="1" smtClean="0">
                <a:solidFill>
                  <a:srgbClr val="4F6228"/>
                </a:solidFill>
                <a:latin typeface="Comic Sans MS" pitchFamily="66" charset="0"/>
              </a:rPr>
              <a:t>Properties of Solids, Liquids, and Gases</a:t>
            </a:r>
          </a:p>
        </p:txBody>
      </p:sp>
      <p:pic>
        <p:nvPicPr>
          <p:cNvPr id="1945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676400"/>
            <a:ext cx="535305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5"/>
          <p:cNvGrpSpPr>
            <a:grpSpLocks/>
          </p:cNvGrpSpPr>
          <p:nvPr/>
        </p:nvGrpSpPr>
        <p:grpSpPr bwMode="auto">
          <a:xfrm>
            <a:off x="152400" y="1690688"/>
            <a:ext cx="1828800" cy="1524000"/>
            <a:chOff x="152403" y="1690259"/>
            <a:chExt cx="1828800" cy="1524423"/>
          </a:xfrm>
        </p:grpSpPr>
        <p:sp>
          <p:nvSpPr>
            <p:cNvPr id="19467" name="TextBox 3"/>
            <p:cNvSpPr txBox="1">
              <a:spLocks noChangeArrowheads="1"/>
            </p:cNvSpPr>
            <p:nvPr/>
          </p:nvSpPr>
          <p:spPr bwMode="auto">
            <a:xfrm>
              <a:off x="152403" y="1690259"/>
              <a:ext cx="1828800" cy="1200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b="1">
                  <a:solidFill>
                    <a:srgbClr val="17375E"/>
                  </a:solidFill>
                  <a:latin typeface="Comic Sans MS" pitchFamily="66" charset="0"/>
                </a:rPr>
                <a:t>Definite shape and volume</a:t>
              </a:r>
            </a:p>
          </p:txBody>
        </p:sp>
        <p:cxnSp>
          <p:nvCxnSpPr>
            <p:cNvPr id="19468" name="Straight Arrow Connector 5"/>
            <p:cNvCxnSpPr>
              <a:cxnSpLocks noChangeShapeType="1"/>
              <a:stCxn id="19467" idx="2"/>
            </p:cNvCxnSpPr>
            <p:nvPr/>
          </p:nvCxnSpPr>
          <p:spPr bwMode="auto">
            <a:xfrm>
              <a:off x="1066803" y="2890582"/>
              <a:ext cx="914400" cy="324100"/>
            </a:xfrm>
            <a:prstGeom prst="straightConnector1">
              <a:avLst/>
            </a:prstGeom>
            <a:noFill/>
            <a:ln w="57150">
              <a:solidFill>
                <a:srgbClr val="17375E"/>
              </a:solidFill>
              <a:round/>
              <a:headEnd/>
              <a:tailEnd type="arrow" w="med" len="med"/>
            </a:ln>
            <a:extLst>
              <a:ext uri="{909E8E84-426E-40DD-AFC4-6F175D3DCCD1}">
                <a14:hiddenFill xmlns:a14="http://schemas.microsoft.com/office/drawing/2010/main">
                  <a:noFill/>
                </a14:hiddenFill>
              </a:ext>
            </a:extLst>
          </p:spPr>
        </p:cxnSp>
      </p:grpSp>
      <p:grpSp>
        <p:nvGrpSpPr>
          <p:cNvPr id="16389" name="Group 18"/>
          <p:cNvGrpSpPr>
            <a:grpSpLocks/>
          </p:cNvGrpSpPr>
          <p:nvPr/>
        </p:nvGrpSpPr>
        <p:grpSpPr bwMode="auto">
          <a:xfrm>
            <a:off x="3109913" y="4246563"/>
            <a:ext cx="1828800" cy="2255837"/>
            <a:chOff x="3110340" y="4246418"/>
            <a:chExt cx="1828800" cy="2255459"/>
          </a:xfrm>
        </p:grpSpPr>
        <p:sp>
          <p:nvSpPr>
            <p:cNvPr id="19465" name="TextBox 8"/>
            <p:cNvSpPr txBox="1">
              <a:spLocks noChangeArrowheads="1"/>
            </p:cNvSpPr>
            <p:nvPr/>
          </p:nvSpPr>
          <p:spPr bwMode="auto">
            <a:xfrm>
              <a:off x="3110340" y="4932218"/>
              <a:ext cx="1828800" cy="1569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b="1">
                  <a:solidFill>
                    <a:srgbClr val="17375E"/>
                  </a:solidFill>
                  <a:latin typeface="Comic Sans MS" pitchFamily="66" charset="0"/>
                </a:rPr>
                <a:t>Indefinite shape but definite volume</a:t>
              </a:r>
            </a:p>
          </p:txBody>
        </p:sp>
        <p:cxnSp>
          <p:nvCxnSpPr>
            <p:cNvPr id="19466" name="Straight Arrow Connector 9"/>
            <p:cNvCxnSpPr>
              <a:cxnSpLocks noChangeShapeType="1"/>
              <a:stCxn id="19465" idx="0"/>
            </p:cNvCxnSpPr>
            <p:nvPr/>
          </p:nvCxnSpPr>
          <p:spPr bwMode="auto">
            <a:xfrm flipV="1">
              <a:off x="4024740" y="4246418"/>
              <a:ext cx="0" cy="685800"/>
            </a:xfrm>
            <a:prstGeom prst="straightConnector1">
              <a:avLst/>
            </a:prstGeom>
            <a:noFill/>
            <a:ln w="57150">
              <a:solidFill>
                <a:srgbClr val="17375E"/>
              </a:solidFill>
              <a:round/>
              <a:headEnd/>
              <a:tailEnd type="arrow" w="med" len="med"/>
            </a:ln>
            <a:extLst>
              <a:ext uri="{909E8E84-426E-40DD-AFC4-6F175D3DCCD1}">
                <a14:hiddenFill xmlns:a14="http://schemas.microsoft.com/office/drawing/2010/main">
                  <a:noFill/>
                </a14:hiddenFill>
              </a:ext>
            </a:extLst>
          </p:spPr>
        </p:cxnSp>
      </p:grpSp>
      <p:grpSp>
        <p:nvGrpSpPr>
          <p:cNvPr id="10" name="Group 19"/>
          <p:cNvGrpSpPr>
            <a:grpSpLocks/>
          </p:cNvGrpSpPr>
          <p:nvPr/>
        </p:nvGrpSpPr>
        <p:grpSpPr bwMode="auto">
          <a:xfrm>
            <a:off x="6858000" y="4752975"/>
            <a:ext cx="1828800" cy="1531938"/>
            <a:chOff x="6858000" y="4752979"/>
            <a:chExt cx="1828800" cy="1531974"/>
          </a:xfrm>
        </p:grpSpPr>
        <p:cxnSp>
          <p:nvCxnSpPr>
            <p:cNvPr id="19463" name="Straight Arrow Connector 13"/>
            <p:cNvCxnSpPr>
              <a:cxnSpLocks noChangeShapeType="1"/>
              <a:stCxn id="19464" idx="0"/>
            </p:cNvCxnSpPr>
            <p:nvPr/>
          </p:nvCxnSpPr>
          <p:spPr bwMode="auto">
            <a:xfrm flipH="1" flipV="1">
              <a:off x="7315200" y="4752979"/>
              <a:ext cx="457200" cy="331642"/>
            </a:xfrm>
            <a:prstGeom prst="straightConnector1">
              <a:avLst/>
            </a:prstGeom>
            <a:noFill/>
            <a:ln w="57150">
              <a:solidFill>
                <a:srgbClr val="17375E"/>
              </a:solidFill>
              <a:round/>
              <a:headEnd/>
              <a:tailEnd type="arrow" w="med" len="med"/>
            </a:ln>
            <a:extLst>
              <a:ext uri="{909E8E84-426E-40DD-AFC4-6F175D3DCCD1}">
                <a14:hiddenFill xmlns:a14="http://schemas.microsoft.com/office/drawing/2010/main">
                  <a:noFill/>
                </a14:hiddenFill>
              </a:ext>
            </a:extLst>
          </p:spPr>
        </p:cxnSp>
        <p:sp>
          <p:nvSpPr>
            <p:cNvPr id="19464" name="TextBox 17"/>
            <p:cNvSpPr txBox="1">
              <a:spLocks noChangeArrowheads="1"/>
            </p:cNvSpPr>
            <p:nvPr/>
          </p:nvSpPr>
          <p:spPr bwMode="auto">
            <a:xfrm>
              <a:off x="6858000" y="5084621"/>
              <a:ext cx="1828800" cy="1200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b="1">
                  <a:solidFill>
                    <a:srgbClr val="17375E"/>
                  </a:solidFill>
                  <a:latin typeface="Comic Sans MS" pitchFamily="66" charset="0"/>
                </a:rPr>
                <a:t>Indefinite shape and volume</a:t>
              </a:r>
            </a:p>
          </p:txBody>
        </p:sp>
      </p:grpSp>
    </p:spTree>
    <p:extLst>
      <p:ext uri="{BB962C8B-B14F-4D97-AF65-F5344CB8AC3E}">
        <p14:creationId xmlns:p14="http://schemas.microsoft.com/office/powerpoint/2010/main" val="82436150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6389"/>
                                        </p:tgtEl>
                                        <p:attrNameLst>
                                          <p:attrName>style.visibility</p:attrName>
                                        </p:attrNameLst>
                                      </p:cBhvr>
                                      <p:to>
                                        <p:strVal val="visible"/>
                                      </p:to>
                                    </p:set>
                                    <p:animEffect transition="in" filter="fade">
                                      <p:cBhvr>
                                        <p:cTn id="12" dur="500"/>
                                        <p:tgtEl>
                                          <p:spTgt spid="163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strVal val="0"/>
                                          </p:val>
                                        </p:tav>
                                        <p:tav tm="100000">
                                          <p:val>
                                            <p:strVal val="#ppt_w"/>
                                          </p:val>
                                        </p:tav>
                                      </p:tavLst>
                                    </p:anim>
                                    <p:anim calcmode="lin" valueType="num">
                                      <p:cBhvr>
                                        <p:cTn id="18" dur="500" fill="hold"/>
                                        <p:tgtEl>
                                          <p:spTgt spid="10"/>
                                        </p:tgtEl>
                                        <p:attrNameLst>
                                          <p:attrName>ppt_h</p:attrName>
                                        </p:attrNameLst>
                                      </p:cBhvr>
                                      <p:tavLst>
                                        <p:tav tm="0">
                                          <p:val>
                                            <p:str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6050"/>
            <a:ext cx="8001000" cy="648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ChangeArrowheads="1"/>
          </p:cNvSpPr>
          <p:nvPr/>
        </p:nvSpPr>
        <p:spPr bwMode="auto">
          <a:xfrm>
            <a:off x="1066800" y="5486400"/>
            <a:ext cx="7162800" cy="685800"/>
          </a:xfrm>
          <a:prstGeom prst="rect">
            <a:avLst/>
          </a:pr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endParaRPr lang="en-US">
              <a:solidFill>
                <a:srgbClr val="FFFFFF"/>
              </a:solidFill>
            </a:endParaRPr>
          </a:p>
        </p:txBody>
      </p:sp>
      <p:sp>
        <p:nvSpPr>
          <p:cNvPr id="4" name="Rectangle 5"/>
          <p:cNvSpPr>
            <a:spLocks noChangeArrowheads="1"/>
          </p:cNvSpPr>
          <p:nvPr/>
        </p:nvSpPr>
        <p:spPr bwMode="auto">
          <a:xfrm>
            <a:off x="1066800" y="4419600"/>
            <a:ext cx="7162800" cy="1066800"/>
          </a:xfrm>
          <a:prstGeom prst="rect">
            <a:avLst/>
          </a:pr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endParaRPr lang="en-US">
              <a:solidFill>
                <a:srgbClr val="FFFFFF"/>
              </a:solidFill>
            </a:endParaRPr>
          </a:p>
        </p:txBody>
      </p:sp>
      <p:sp>
        <p:nvSpPr>
          <p:cNvPr id="5" name="Rectangle 6"/>
          <p:cNvSpPr>
            <a:spLocks noChangeArrowheads="1"/>
          </p:cNvSpPr>
          <p:nvPr/>
        </p:nvSpPr>
        <p:spPr bwMode="auto">
          <a:xfrm>
            <a:off x="1066800" y="3657600"/>
            <a:ext cx="7162800" cy="762000"/>
          </a:xfrm>
          <a:prstGeom prst="rect">
            <a:avLst/>
          </a:pr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endParaRPr lang="en-US">
              <a:solidFill>
                <a:srgbClr val="FFFFFF"/>
              </a:solidFill>
            </a:endParaRPr>
          </a:p>
        </p:txBody>
      </p:sp>
      <p:sp>
        <p:nvSpPr>
          <p:cNvPr id="6" name="Rectangle 7"/>
          <p:cNvSpPr>
            <a:spLocks noChangeArrowheads="1"/>
          </p:cNvSpPr>
          <p:nvPr/>
        </p:nvSpPr>
        <p:spPr bwMode="auto">
          <a:xfrm>
            <a:off x="1066800" y="2819400"/>
            <a:ext cx="7162800" cy="838200"/>
          </a:xfrm>
          <a:prstGeom prst="rect">
            <a:avLst/>
          </a:pr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endParaRPr lang="en-US">
              <a:solidFill>
                <a:srgbClr val="FFFFFF"/>
              </a:solidFill>
            </a:endParaRPr>
          </a:p>
        </p:txBody>
      </p:sp>
      <p:sp>
        <p:nvSpPr>
          <p:cNvPr id="7" name="Rectangle 8"/>
          <p:cNvSpPr>
            <a:spLocks noChangeArrowheads="1"/>
          </p:cNvSpPr>
          <p:nvPr/>
        </p:nvSpPr>
        <p:spPr bwMode="auto">
          <a:xfrm>
            <a:off x="1066800" y="2057400"/>
            <a:ext cx="7162800" cy="838200"/>
          </a:xfrm>
          <a:prstGeom prst="rect">
            <a:avLst/>
          </a:pr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endParaRPr lang="en-US">
              <a:solidFill>
                <a:srgbClr val="FFFFFF"/>
              </a:solidFill>
            </a:endParaRPr>
          </a:p>
        </p:txBody>
      </p:sp>
    </p:spTree>
    <p:extLst>
      <p:ext uri="{BB962C8B-B14F-4D97-AF65-F5344CB8AC3E}">
        <p14:creationId xmlns:p14="http://schemas.microsoft.com/office/powerpoint/2010/main" val="127559823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xit" presetSubtype="0" fill="hold" grpId="0" nodeType="clickEffect">
                                  <p:stCondLst>
                                    <p:cond delay="0"/>
                                  </p:stCondLst>
                                  <p:childTnLst>
                                    <p:animEffect transition="out" filter="fade">
                                      <p:cBhvr>
                                        <p:cTn id="11" dur="2000"/>
                                        <p:tgtEl>
                                          <p:spTgt spid="6"/>
                                        </p:tgtEl>
                                      </p:cBhvr>
                                    </p:animEffect>
                                    <p:anim calcmode="lin" valueType="num">
                                      <p:cBhvr>
                                        <p:cTn id="12"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str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str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strVal val="0"/>
                                          </p:val>
                                        </p:tav>
                                      </p:tavLst>
                                    </p:anim>
                                    <p:anim calcmode="lin" valueType="num">
                                      <p:cBhvr>
                                        <p:cTn id="13" dur="2000"/>
                                        <p:tgtEl>
                                          <p:spTgt spid="6"/>
                                        </p:tgtEl>
                                        <p:attrNameLst>
                                          <p:attrName>ppt_h</p:attrName>
                                        </p:attrNameLst>
                                      </p:cBhvr>
                                      <p:tavLst>
                                        <p:tav tm="0">
                                          <p:val>
                                            <p:strVal val="#ppt_h"/>
                                          </p:val>
                                        </p:tav>
                                        <p:tav tm="100000">
                                          <p:val>
                                            <p:strVal val="#ppt_h"/>
                                          </p:val>
                                        </p:tav>
                                      </p:tavLst>
                                    </p:anim>
                                    <p:set>
                                      <p:cBhvr>
                                        <p:cTn id="14" dur="1" fill="hold">
                                          <p:stCondLst>
                                            <p:cond delay="1999"/>
                                          </p:stCondLst>
                                        </p:cTn>
                                        <p:tgtEl>
                                          <p:spTgt spid="6"/>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xit" presetSubtype="0" fill="hold" grpId="0" nodeType="click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31" presetClass="exit" presetSubtype="0" fill="hold" grpId="0" nodeType="clickEffect">
                                  <p:stCondLst>
                                    <p:cond delay="0"/>
                                  </p:stCondLst>
                                  <p:childTnLst>
                                    <p:anim calcmode="lin" valueType="num">
                                      <p:cBhvr>
                                        <p:cTn id="23" dur="1000"/>
                                        <p:tgtEl>
                                          <p:spTgt spid="4"/>
                                        </p:tgtEl>
                                        <p:attrNameLst>
                                          <p:attrName>ppt_w</p:attrName>
                                        </p:attrNameLst>
                                      </p:cBhvr>
                                      <p:tavLst>
                                        <p:tav tm="0">
                                          <p:val>
                                            <p:strVal val="#ppt_w"/>
                                          </p:val>
                                        </p:tav>
                                        <p:tav tm="100000">
                                          <p:val>
                                            <p:strVal val="0"/>
                                          </p:val>
                                        </p:tav>
                                      </p:tavLst>
                                    </p:anim>
                                    <p:anim calcmode="lin" valueType="num">
                                      <p:cBhvr>
                                        <p:cTn id="24" dur="1000"/>
                                        <p:tgtEl>
                                          <p:spTgt spid="4"/>
                                        </p:tgtEl>
                                        <p:attrNameLst>
                                          <p:attrName>ppt_h</p:attrName>
                                        </p:attrNameLst>
                                      </p:cBhvr>
                                      <p:tavLst>
                                        <p:tav tm="0">
                                          <p:val>
                                            <p:strVal val="#ppt_h"/>
                                          </p:val>
                                        </p:tav>
                                        <p:tav tm="100000">
                                          <p:val>
                                            <p:strVal val="0"/>
                                          </p:val>
                                        </p:tav>
                                      </p:tavLst>
                                    </p:anim>
                                    <p:anim calcmode="lin" valueType="num">
                                      <p:cBhvr>
                                        <p:cTn id="25" dur="1000"/>
                                        <p:tgtEl>
                                          <p:spTgt spid="4"/>
                                        </p:tgtEl>
                                        <p:attrNameLst>
                                          <p:attrName>r</p:attrName>
                                        </p:attrNameLst>
                                      </p:cBhvr>
                                      <p:tavLst>
                                        <p:tav tm="0">
                                          <p:val>
                                            <p:strVal val="0"/>
                                          </p:val>
                                        </p:tav>
                                        <p:tav tm="100000">
                                          <p:val>
                                            <p:strVal val="90"/>
                                          </p:val>
                                        </p:tav>
                                      </p:tavLst>
                                    </p:anim>
                                    <p:animEffect transition="out" filter="fade">
                                      <p:cBhvr>
                                        <p:cTn id="26" dur="1000"/>
                                        <p:tgtEl>
                                          <p:spTgt spid="4"/>
                                        </p:tgtEl>
                                      </p:cBhvr>
                                    </p:animEffect>
                                    <p:set>
                                      <p:cBhvr>
                                        <p:cTn id="27" dur="1" fill="hold">
                                          <p:stCondLst>
                                            <p:cond delay="999"/>
                                          </p:stCondLst>
                                        </p:cTn>
                                        <p:tgtEl>
                                          <p:spTgt spid="4"/>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6" presetClass="exit" presetSubtype="0" fill="hold" grpId="0" nodeType="clickEffect">
                                  <p:stCondLst>
                                    <p:cond delay="0"/>
                                  </p:stCondLst>
                                  <p:childTnLst>
                                    <p:animEffect transition="out" filter="wipe(down)">
                                      <p:cBhvr>
                                        <p:cTn id="31" dur="180" accel="50000">
                                          <p:stCondLst>
                                            <p:cond delay="1820"/>
                                          </p:stCondLst>
                                        </p:cTn>
                                        <p:tgtEl>
                                          <p:spTgt spid="3"/>
                                        </p:tgtEl>
                                      </p:cBhvr>
                                    </p:animEffect>
                                    <p:anim calcmode="lin" valueType="num">
                                      <p:cBhvr>
                                        <p:cTn id="32" dur="1822">
                                          <p:stCondLst>
                                            <p:cond delay="0"/>
                                          </p:stCondLst>
                                        </p:cTn>
                                        <p:tgtEl>
                                          <p:spTgt spid="3"/>
                                        </p:tgtEl>
                                        <p:attrNameLst>
                                          <p:attrName>ppt_x</p:attrName>
                                        </p:attrNameLst>
                                      </p:cBhvr>
                                      <p:tavLst>
                                        <p:tav tm="0">
                                          <p:val>
                                            <p:strVal val="#ppt_x"/>
                                          </p:val>
                                        </p:tav>
                                        <p:tav tm="100000">
                                          <p:val>
                                            <p:strVal val="#ppt_x+0.25"/>
                                          </p:val>
                                        </p:tav>
                                      </p:tavLst>
                                    </p:anim>
                                    <p:anim calcmode="lin" valueType="num">
                                      <p:cBhvr>
                                        <p:cTn id="33" dur="178">
                                          <p:stCondLst>
                                            <p:cond delay="1822"/>
                                          </p:stCondLst>
                                        </p:cTn>
                                        <p:tgtEl>
                                          <p:spTgt spid="3"/>
                                        </p:tgtEl>
                                        <p:attrNameLst>
                                          <p:attrName>ppt_x</p:attrName>
                                        </p:attrNameLst>
                                      </p:cBhvr>
                                      <p:tavLst>
                                        <p:tav tm="0">
                                          <p:val>
                                            <p:strVal val="#ppt_x"/>
                                          </p:val>
                                        </p:tav>
                                        <p:tav tm="100000">
                                          <p:val>
                                            <p:strVal val="#ppt_x"/>
                                          </p:val>
                                        </p:tav>
                                      </p:tavLst>
                                    </p:anim>
                                    <p:anim calcmode="lin" valueType="num">
                                      <p:cBhvr>
                                        <p:cTn id="34" dur="664">
                                          <p:stCondLst>
                                            <p:cond delay="0"/>
                                          </p:stCondLst>
                                        </p:cTn>
                                        <p:tgtEl>
                                          <p:spTgt spid="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5" dur="664">
                                          <p:stCondLst>
                                            <p:cond delay="664"/>
                                          </p:stCondLst>
                                        </p:cTn>
                                        <p:tgtEl>
                                          <p:spTgt spid="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6" dur="332">
                                          <p:stCondLst>
                                            <p:cond delay="1324"/>
                                          </p:stCondLst>
                                        </p:cTn>
                                        <p:tgtEl>
                                          <p:spTgt spid="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7" dur="164">
                                          <p:stCondLst>
                                            <p:cond delay="1656"/>
                                          </p:stCondLst>
                                        </p:cTn>
                                        <p:tgtEl>
                                          <p:spTgt spid="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8" dur="180" accel="50000">
                                          <p:stCondLst>
                                            <p:cond delay="1820"/>
                                          </p:stCondLst>
                                        </p:cTn>
                                        <p:tgtEl>
                                          <p:spTgt spid="3"/>
                                        </p:tgtEl>
                                        <p:attrNameLst>
                                          <p:attrName>ppt_y</p:attrName>
                                        </p:attrNameLst>
                                      </p:cBhvr>
                                      <p:tavLst>
                                        <p:tav tm="0">
                                          <p:val>
                                            <p:strVal val="#ppt_y"/>
                                          </p:val>
                                        </p:tav>
                                        <p:tav tm="100000">
                                          <p:val>
                                            <p:strVal val="#ppt_y+#ppt_h"/>
                                          </p:val>
                                        </p:tav>
                                      </p:tavLst>
                                    </p:anim>
                                    <p:set>
                                      <p:cBhvr>
                                        <p:cTn id="39"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txBox="1">
            <a:spLocks noGrp="1"/>
          </p:cNvSpPr>
          <p:nvPr>
            <p:ph type="title"/>
          </p:nvPr>
        </p:nvSpPr>
        <p:spPr/>
        <p:txBody>
          <a:bodyPr/>
          <a:lstStyle/>
          <a:p>
            <a:pPr eaLnBrk="1" hangingPunct="1"/>
            <a:r>
              <a:rPr smtClean="0">
                <a:solidFill>
                  <a:srgbClr val="953735"/>
                </a:solidFill>
                <a:latin typeface="Segoe UI Light" pitchFamily="34" charset="0"/>
              </a:rPr>
              <a:t>Chemistry of Chemicals</a:t>
            </a:r>
          </a:p>
        </p:txBody>
      </p:sp>
      <p:sp>
        <p:nvSpPr>
          <p:cNvPr id="3" name="Content Placeholder 2"/>
          <p:cNvSpPr txBox="1">
            <a:spLocks noGrp="1"/>
          </p:cNvSpPr>
          <p:nvPr>
            <p:ph idx="1"/>
          </p:nvPr>
        </p:nvSpPr>
        <p:spPr>
          <a:xfrm>
            <a:off x="457200" y="1219200"/>
            <a:ext cx="8382000" cy="4648200"/>
          </a:xfrm>
        </p:spPr>
        <p:txBody>
          <a:bodyPr>
            <a:noAutofit/>
          </a:bodyPr>
          <a:lstStyle/>
          <a:p>
            <a:pPr eaLnBrk="1" fontAlgn="auto" hangingPunct="1">
              <a:spcAft>
                <a:spcPts val="0"/>
              </a:spcAft>
              <a:buFont typeface="Arial" pitchFamily="34"/>
              <a:buChar char="•"/>
              <a:defRPr/>
            </a:pPr>
            <a:r>
              <a:rPr dirty="0" smtClean="0">
                <a:solidFill>
                  <a:srgbClr val="632523"/>
                </a:solidFill>
                <a:effectLst>
                  <a:outerShdw dist="38096" dir="2700000">
                    <a:srgbClr val="000000"/>
                  </a:outerShdw>
                </a:effectLst>
                <a:latin typeface="Segoe UI Light" pitchFamily="34"/>
              </a:rPr>
              <a:t>A </a:t>
            </a:r>
            <a:r>
              <a:rPr b="1" dirty="0" smtClean="0">
                <a:solidFill>
                  <a:srgbClr val="632523"/>
                </a:solidFill>
                <a:effectLst>
                  <a:outerShdw dist="38096" dir="2700000">
                    <a:srgbClr val="000000"/>
                  </a:outerShdw>
                </a:effectLst>
                <a:latin typeface="Segoe UI Light" pitchFamily="34"/>
              </a:rPr>
              <a:t>chemical property </a:t>
            </a:r>
            <a:r>
              <a:rPr dirty="0" smtClean="0">
                <a:solidFill>
                  <a:srgbClr val="632523"/>
                </a:solidFill>
                <a:effectLst>
                  <a:outerShdw dist="38096" dir="2700000">
                    <a:srgbClr val="000000"/>
                  </a:outerShdw>
                </a:effectLst>
                <a:latin typeface="Segoe UI Light" pitchFamily="34"/>
              </a:rPr>
              <a:t>relates to a substance’s ability to undergo changes that transform it into different substances.</a:t>
            </a:r>
          </a:p>
          <a:p>
            <a:pPr lvl="1" eaLnBrk="1" fontAlgn="auto" hangingPunct="1">
              <a:spcAft>
                <a:spcPts val="0"/>
              </a:spcAft>
              <a:buFont typeface="Arial" pitchFamily="34"/>
              <a:buChar char="–"/>
              <a:defRPr/>
            </a:pPr>
            <a:r>
              <a:rPr dirty="0" smtClean="0">
                <a:solidFill>
                  <a:srgbClr val="7030A0"/>
                </a:solidFill>
                <a:effectLst>
                  <a:outerShdw dist="38096" dir="2700000">
                    <a:srgbClr val="000000"/>
                  </a:outerShdw>
                </a:effectLst>
                <a:latin typeface="Segoe UI Light" pitchFamily="34"/>
              </a:rPr>
              <a:t>These are easiest to see when they react to form new substances.</a:t>
            </a:r>
            <a:endParaRPr lang="en-US" dirty="0" smtClean="0">
              <a:solidFill>
                <a:srgbClr val="7030A0"/>
              </a:solidFill>
              <a:effectLst>
                <a:outerShdw dist="38096" dir="2700000">
                  <a:srgbClr val="000000"/>
                </a:outerShdw>
              </a:effectLst>
              <a:latin typeface="Segoe UI Light" pitchFamily="34"/>
            </a:endParaRPr>
          </a:p>
          <a:p>
            <a:pPr lvl="1" eaLnBrk="1" fontAlgn="auto" hangingPunct="1">
              <a:spcAft>
                <a:spcPts val="0"/>
              </a:spcAft>
              <a:buFont typeface="Arial" pitchFamily="34"/>
              <a:buChar char="–"/>
              <a:defRPr/>
            </a:pPr>
            <a:r>
              <a:rPr lang="en-US" dirty="0" smtClean="0">
                <a:solidFill>
                  <a:srgbClr val="7030A0"/>
                </a:solidFill>
                <a:effectLst>
                  <a:outerShdw dist="38096" dir="2700000">
                    <a:srgbClr val="000000"/>
                  </a:outerShdw>
                </a:effectLst>
                <a:latin typeface="Segoe UI Light" pitchFamily="34"/>
              </a:rPr>
              <a:t>Words that tell you a chemical property:</a:t>
            </a:r>
          </a:p>
          <a:p>
            <a:pPr lvl="2">
              <a:buFont typeface="Arial" pitchFamily="34"/>
              <a:buChar char="–"/>
              <a:defRPr/>
            </a:pPr>
            <a:r>
              <a:rPr lang="en-US" dirty="0" smtClean="0">
                <a:solidFill>
                  <a:srgbClr val="7030A0"/>
                </a:solidFill>
                <a:effectLst>
                  <a:outerShdw dist="38096" dir="2700000">
                    <a:srgbClr val="000000"/>
                  </a:outerShdw>
                </a:effectLst>
                <a:latin typeface="Segoe UI Light" pitchFamily="34"/>
              </a:rPr>
              <a:t>Reactivity, flammability, combustibility, etc.</a:t>
            </a:r>
            <a:endParaRPr dirty="0" smtClean="0">
              <a:solidFill>
                <a:srgbClr val="7030A0"/>
              </a:solidFill>
              <a:effectLst>
                <a:outerShdw dist="38096" dir="2700000">
                  <a:srgbClr val="000000"/>
                </a:outerShdw>
              </a:effectLst>
              <a:latin typeface="Segoe UI Light" pitchFamily="34"/>
            </a:endParaRPr>
          </a:p>
          <a:p>
            <a:pPr eaLnBrk="1" fontAlgn="auto" hangingPunct="1">
              <a:spcAft>
                <a:spcPts val="0"/>
              </a:spcAft>
              <a:buFont typeface="Arial" pitchFamily="34"/>
              <a:buChar char="•"/>
              <a:defRPr/>
            </a:pPr>
            <a:r>
              <a:rPr dirty="0" smtClean="0">
                <a:solidFill>
                  <a:srgbClr val="7030A0"/>
                </a:solidFill>
                <a:effectLst>
                  <a:outerShdw dist="38096" dir="2700000">
                    <a:srgbClr val="000000"/>
                  </a:outerShdw>
                </a:effectLst>
                <a:latin typeface="Segoe UI Light" pitchFamily="34"/>
              </a:rPr>
              <a:t>A change in which one or more substances are converted into different substances is called a </a:t>
            </a:r>
            <a:r>
              <a:rPr b="1" dirty="0" smtClean="0">
                <a:solidFill>
                  <a:srgbClr val="7030A0"/>
                </a:solidFill>
                <a:effectLst>
                  <a:outerShdw dist="38096" dir="2700000">
                    <a:srgbClr val="000000"/>
                  </a:outerShdw>
                </a:effectLst>
                <a:latin typeface="Segoe UI Light" pitchFamily="34"/>
              </a:rPr>
              <a:t>chemical change </a:t>
            </a:r>
            <a:r>
              <a:rPr dirty="0" smtClean="0">
                <a:solidFill>
                  <a:srgbClr val="7030A0"/>
                </a:solidFill>
                <a:effectLst>
                  <a:outerShdw dist="38096" dir="2700000">
                    <a:srgbClr val="000000"/>
                  </a:outerShdw>
                </a:effectLst>
                <a:latin typeface="Segoe UI Light" pitchFamily="34"/>
              </a:rPr>
              <a:t>or </a:t>
            </a:r>
            <a:r>
              <a:rPr b="1" dirty="0" smtClean="0">
                <a:solidFill>
                  <a:srgbClr val="7030A0"/>
                </a:solidFill>
                <a:effectLst>
                  <a:outerShdw dist="38096" dir="2700000">
                    <a:srgbClr val="000000"/>
                  </a:outerShdw>
                </a:effectLst>
                <a:latin typeface="Segoe UI Light" pitchFamily="34"/>
              </a:rPr>
              <a:t>chemical reaction. </a:t>
            </a:r>
          </a:p>
          <a:p>
            <a:pPr eaLnBrk="1" fontAlgn="auto" hangingPunct="1">
              <a:spcAft>
                <a:spcPts val="0"/>
              </a:spcAft>
              <a:buFont typeface="Arial" pitchFamily="34"/>
              <a:buChar char="•"/>
              <a:defRPr/>
            </a:pPr>
            <a:endParaRPr dirty="0" smtClean="0">
              <a:solidFill>
                <a:srgbClr val="7030A0"/>
              </a:solidFill>
              <a:effectLst>
                <a:outerShdw dist="38096" dir="2700000">
                  <a:srgbClr val="000000"/>
                </a:outerShdw>
              </a:effectLst>
              <a:latin typeface="Segoe UI Light" pitchFamily="34"/>
            </a:endParaRPr>
          </a:p>
        </p:txBody>
      </p:sp>
    </p:spTree>
    <p:extLst>
      <p:ext uri="{BB962C8B-B14F-4D97-AF65-F5344CB8AC3E}">
        <p14:creationId xmlns:p14="http://schemas.microsoft.com/office/powerpoint/2010/main" val="275603192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19" y="2895600"/>
            <a:ext cx="9167884"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Signs Of A Chemical Change</a:t>
            </a:r>
            <a:endParaRPr lang="en-US" dirty="0"/>
          </a:p>
        </p:txBody>
      </p:sp>
      <p:sp>
        <p:nvSpPr>
          <p:cNvPr id="3" name="Content Placeholder 2"/>
          <p:cNvSpPr>
            <a:spLocks noGrp="1"/>
          </p:cNvSpPr>
          <p:nvPr>
            <p:ph idx="1"/>
          </p:nvPr>
        </p:nvSpPr>
        <p:spPr>
          <a:xfrm>
            <a:off x="228600" y="1295400"/>
            <a:ext cx="9067800" cy="4525963"/>
          </a:xfrm>
        </p:spPr>
        <p:txBody>
          <a:bodyPr/>
          <a:lstStyle/>
          <a:p>
            <a:pPr marL="0" indent="0">
              <a:buNone/>
            </a:pPr>
            <a:r>
              <a:rPr lang="en-US" dirty="0" smtClean="0"/>
              <a:t>1.	Release of a gas		3.	Formation of a 							precipitate</a:t>
            </a:r>
          </a:p>
          <a:p>
            <a:pPr marL="0" indent="0">
              <a:buNone/>
            </a:pPr>
            <a:r>
              <a:rPr lang="en-US" dirty="0" smtClean="0"/>
              <a:t>2.	Heat/Light			4.	Color Change</a:t>
            </a:r>
            <a:endParaRPr lang="en-US" dirty="0"/>
          </a:p>
        </p:txBody>
      </p:sp>
    </p:spTree>
    <p:extLst>
      <p:ext uri="{BB962C8B-B14F-4D97-AF65-F5344CB8AC3E}">
        <p14:creationId xmlns:p14="http://schemas.microsoft.com/office/powerpoint/2010/main" val="3964753912"/>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txBox="1">
            <a:spLocks noGrp="1"/>
          </p:cNvSpPr>
          <p:nvPr>
            <p:ph type="title"/>
          </p:nvPr>
        </p:nvSpPr>
        <p:spPr>
          <a:xfrm>
            <a:off x="457200" y="-76200"/>
            <a:ext cx="8229600" cy="1143000"/>
          </a:xfrm>
        </p:spPr>
        <p:txBody>
          <a:bodyPr/>
          <a:lstStyle/>
          <a:p>
            <a:pPr eaLnBrk="1" hangingPunct="1"/>
            <a:r>
              <a:rPr b="1" smtClean="0">
                <a:latin typeface="Batang" pitchFamily="18" charset="-127"/>
                <a:ea typeface="Batang" pitchFamily="18" charset="-127"/>
              </a:rPr>
              <a:t>Chemical Reactions</a:t>
            </a:r>
          </a:p>
        </p:txBody>
      </p:sp>
      <p:sp>
        <p:nvSpPr>
          <p:cNvPr id="3" name="Content Placeholder 2"/>
          <p:cNvSpPr txBox="1">
            <a:spLocks noGrp="1"/>
          </p:cNvSpPr>
          <p:nvPr>
            <p:ph idx="1"/>
          </p:nvPr>
        </p:nvSpPr>
        <p:spPr>
          <a:xfrm>
            <a:off x="76200" y="1066800"/>
            <a:ext cx="8915400" cy="5410200"/>
          </a:xfrm>
        </p:spPr>
        <p:txBody>
          <a:bodyPr>
            <a:normAutofit fontScale="92500" lnSpcReduction="10000"/>
          </a:bodyPr>
          <a:lstStyle/>
          <a:p>
            <a:pPr eaLnBrk="1" fontAlgn="auto" hangingPunct="1">
              <a:spcAft>
                <a:spcPts val="0"/>
              </a:spcAft>
              <a:buFont typeface="Arial" pitchFamily="34"/>
              <a:buChar char="•"/>
              <a:defRPr/>
            </a:pPr>
            <a:r>
              <a:rPr dirty="0" smtClean="0">
                <a:latin typeface="GungsuhChe" pitchFamily="49" charset="-127"/>
                <a:ea typeface="GungsuhChe" pitchFamily="49" charset="-127"/>
              </a:rPr>
              <a:t>The substances that react in a chemical change are called the </a:t>
            </a:r>
            <a:r>
              <a:rPr b="1" u="sng" dirty="0" smtClean="0">
                <a:latin typeface="GungsuhChe" pitchFamily="49" charset="-127"/>
                <a:ea typeface="GungsuhChe" pitchFamily="49" charset="-127"/>
              </a:rPr>
              <a:t>reactants</a:t>
            </a:r>
            <a:r>
              <a:rPr b="1" dirty="0" smtClean="0">
                <a:latin typeface="GungsuhChe" pitchFamily="49" charset="-127"/>
                <a:ea typeface="GungsuhChe" pitchFamily="49" charset="-127"/>
              </a:rPr>
              <a:t>. </a:t>
            </a:r>
            <a:r>
              <a:rPr dirty="0" smtClean="0">
                <a:latin typeface="GungsuhChe" pitchFamily="49" charset="-127"/>
                <a:ea typeface="GungsuhChe" pitchFamily="49" charset="-127"/>
              </a:rPr>
              <a:t>The substances that are formed by the chemical change are called the </a:t>
            </a:r>
            <a:r>
              <a:rPr b="1" u="sng" dirty="0" smtClean="0">
                <a:latin typeface="GungsuhChe" pitchFamily="49" charset="-127"/>
                <a:ea typeface="GungsuhChe" pitchFamily="49" charset="-127"/>
              </a:rPr>
              <a:t>products</a:t>
            </a:r>
            <a:r>
              <a:rPr b="1" dirty="0" smtClean="0">
                <a:latin typeface="GungsuhChe" pitchFamily="49" charset="-127"/>
                <a:ea typeface="GungsuhChe" pitchFamily="49" charset="-127"/>
              </a:rPr>
              <a:t>.</a:t>
            </a:r>
            <a:endParaRPr lang="en-US" b="1" dirty="0" smtClean="0">
              <a:latin typeface="GungsuhChe" pitchFamily="49" charset="-127"/>
              <a:ea typeface="GungsuhChe" pitchFamily="49" charset="-127"/>
            </a:endParaRPr>
          </a:p>
          <a:p>
            <a:pPr marL="0" indent="0" eaLnBrk="1" fontAlgn="auto" hangingPunct="1">
              <a:spcAft>
                <a:spcPts val="0"/>
              </a:spcAft>
              <a:buNone/>
              <a:defRPr/>
            </a:pPr>
            <a:endParaRPr b="1" dirty="0" smtClean="0">
              <a:latin typeface="GungsuhChe" pitchFamily="49" charset="-127"/>
              <a:ea typeface="GungsuhChe" pitchFamily="49" charset="-127"/>
            </a:endParaRPr>
          </a:p>
          <a:p>
            <a:pPr eaLnBrk="1" fontAlgn="auto" hangingPunct="1">
              <a:spcAft>
                <a:spcPts val="0"/>
              </a:spcAft>
              <a:buFont typeface="Arial" pitchFamily="34"/>
              <a:buChar char="•"/>
              <a:defRPr/>
            </a:pPr>
            <a:r>
              <a:rPr b="1" dirty="0" smtClean="0">
                <a:latin typeface="GungsuhChe" pitchFamily="49" charset="-127"/>
                <a:ea typeface="GungsuhChe" pitchFamily="49" charset="-127"/>
              </a:rPr>
              <a:t>“Reactants react to produce products.”</a:t>
            </a:r>
          </a:p>
          <a:p>
            <a:pPr marL="0" indent="0" algn="ctr" eaLnBrk="1" fontAlgn="auto" hangingPunct="1">
              <a:spcAft>
                <a:spcPts val="0"/>
              </a:spcAft>
              <a:buFont typeface="Arial" pitchFamily="34"/>
              <a:buNone/>
              <a:defRPr/>
            </a:pPr>
            <a:endParaRPr lang="en-US" b="1" dirty="0" smtClean="0">
              <a:solidFill>
                <a:srgbClr val="10253F"/>
              </a:solidFill>
              <a:latin typeface="Batang" pitchFamily="18"/>
              <a:ea typeface="Batang" pitchFamily="18"/>
            </a:endParaRPr>
          </a:p>
          <a:p>
            <a:pPr marL="0" indent="0" algn="ctr" eaLnBrk="1" fontAlgn="auto" hangingPunct="1">
              <a:spcAft>
                <a:spcPts val="0"/>
              </a:spcAft>
              <a:buFont typeface="Arial" pitchFamily="34"/>
              <a:buNone/>
              <a:defRPr/>
            </a:pPr>
            <a:endParaRPr lang="en-US" b="1" dirty="0" smtClean="0">
              <a:solidFill>
                <a:srgbClr val="10253F"/>
              </a:solidFill>
              <a:latin typeface="Batang" pitchFamily="18"/>
              <a:ea typeface="Batang" pitchFamily="18"/>
            </a:endParaRPr>
          </a:p>
          <a:p>
            <a:pPr marL="0" indent="0" algn="ctr" eaLnBrk="1" fontAlgn="auto" hangingPunct="1">
              <a:spcAft>
                <a:spcPts val="0"/>
              </a:spcAft>
              <a:buFont typeface="Arial" pitchFamily="34"/>
              <a:buNone/>
              <a:defRPr/>
            </a:pPr>
            <a:endParaRPr b="1" dirty="0" smtClean="0">
              <a:solidFill>
                <a:srgbClr val="10253F"/>
              </a:solidFill>
              <a:latin typeface="Batang" pitchFamily="18"/>
              <a:ea typeface="Batang" pitchFamily="18"/>
            </a:endParaRPr>
          </a:p>
          <a:p>
            <a:pPr eaLnBrk="1" fontAlgn="auto" hangingPunct="1">
              <a:spcAft>
                <a:spcPts val="0"/>
              </a:spcAft>
              <a:buFont typeface="Arial" pitchFamily="34"/>
              <a:buChar char="•"/>
              <a:defRPr/>
            </a:pPr>
            <a:r>
              <a:rPr dirty="0" smtClean="0">
                <a:latin typeface="GungsuhChe" pitchFamily="49" charset="-127"/>
                <a:ea typeface="GungsuhChe" pitchFamily="49" charset="-127"/>
              </a:rPr>
              <a:t>Chemical changes are when </a:t>
            </a:r>
            <a:r>
              <a:rPr i="1" dirty="0" smtClean="0">
                <a:latin typeface="GungsuhChe" pitchFamily="49" charset="-127"/>
                <a:ea typeface="GungsuhChe" pitchFamily="49" charset="-127"/>
              </a:rPr>
              <a:t>NEW</a:t>
            </a:r>
            <a:r>
              <a:rPr dirty="0" smtClean="0">
                <a:latin typeface="GungsuhChe" pitchFamily="49" charset="-127"/>
                <a:ea typeface="GungsuhChe" pitchFamily="49" charset="-127"/>
              </a:rPr>
              <a:t> substances are made</a:t>
            </a:r>
            <a:r>
              <a:rPr b="1" dirty="0" smtClean="0">
                <a:latin typeface="GungsuhChe" pitchFamily="49" charset="-127"/>
                <a:ea typeface="GungsuhChe" pitchFamily="49" charset="-127"/>
              </a:rPr>
              <a:t>.  </a:t>
            </a:r>
            <a:r>
              <a:rPr b="1" u="sng" dirty="0" smtClean="0">
                <a:latin typeface="GungsuhChe" pitchFamily="49" charset="-127"/>
                <a:ea typeface="GungsuhChe" pitchFamily="49" charset="-127"/>
              </a:rPr>
              <a:t>Elements are completely </a:t>
            </a:r>
            <a:r>
              <a:rPr b="1" i="1" u="sng" dirty="0" smtClean="0">
                <a:latin typeface="GungsuhChe" pitchFamily="49" charset="-127"/>
                <a:ea typeface="GungsuhChe" pitchFamily="49" charset="-127"/>
              </a:rPr>
              <a:t>rearranged</a:t>
            </a:r>
            <a:r>
              <a:rPr b="1" u="sng" dirty="0" smtClean="0">
                <a:latin typeface="GungsuhChe" pitchFamily="49" charset="-127"/>
                <a:ea typeface="GungsuhChe" pitchFamily="49" charset="-127"/>
              </a:rPr>
              <a:t>.</a:t>
            </a:r>
          </a:p>
          <a:p>
            <a:pPr eaLnBrk="1" fontAlgn="auto" hangingPunct="1">
              <a:spcAft>
                <a:spcPts val="0"/>
              </a:spcAft>
              <a:buFont typeface="Arial" pitchFamily="34"/>
              <a:buChar char="•"/>
              <a:defRPr/>
            </a:pPr>
            <a:endParaRPr lang="en-US" dirty="0" smtClean="0"/>
          </a:p>
          <a:p>
            <a:pPr eaLnBrk="1" fontAlgn="auto" hangingPunct="1">
              <a:spcAft>
                <a:spcPts val="0"/>
              </a:spcAft>
              <a:buFont typeface="Arial" pitchFamily="34"/>
              <a:buChar char="•"/>
              <a:defRPr/>
            </a:pPr>
            <a:endParaRPr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962399"/>
            <a:ext cx="5105400" cy="1257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369261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plus(in)">
                                      <p:cBhvr>
                                        <p:cTn id="12" dur="2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plus(in)">
                                      <p:cBhvr>
                                        <p:cTn id="1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TotalTime>
  <Words>700</Words>
  <Application>Microsoft Office PowerPoint</Application>
  <PresentationFormat>On-screen Show (4:3)</PresentationFormat>
  <Paragraphs>118</Paragraphs>
  <Slides>21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Batang</vt:lpstr>
      <vt:lpstr>GungsuhChe</vt:lpstr>
      <vt:lpstr>Arial</vt:lpstr>
      <vt:lpstr>Bradley Hand ITC</vt:lpstr>
      <vt:lpstr>Calibri</vt:lpstr>
      <vt:lpstr>Comic Sans MS</vt:lpstr>
      <vt:lpstr>Footlight MT Light</vt:lpstr>
      <vt:lpstr>Segoe Print</vt:lpstr>
      <vt:lpstr>Segoe UI Light</vt:lpstr>
      <vt:lpstr>Office Theme</vt:lpstr>
      <vt:lpstr>Science Starter</vt:lpstr>
      <vt:lpstr>Properties of Matter</vt:lpstr>
      <vt:lpstr>Physical Properties and Changes</vt:lpstr>
      <vt:lpstr>Physical Changes</vt:lpstr>
      <vt:lpstr>Properties of Solids, Liquids, and Gases</vt:lpstr>
      <vt:lpstr>PowerPoint Presentation</vt:lpstr>
      <vt:lpstr>Chemistry of Chemicals</vt:lpstr>
      <vt:lpstr>Signs Of A Chemical Change</vt:lpstr>
      <vt:lpstr>Chemical Reactions</vt:lpstr>
      <vt:lpstr>Common Chemical Reactions/Changes</vt:lpstr>
      <vt:lpstr>Mixtures</vt:lpstr>
      <vt:lpstr>Hetero vs Homogeneous Mixtures</vt:lpstr>
      <vt:lpstr>Different Types of Mixtures</vt:lpstr>
      <vt:lpstr>Solution</vt:lpstr>
      <vt:lpstr>Matter Break Down</vt:lpstr>
      <vt:lpstr>Matter Flow Chart</vt:lpstr>
      <vt:lpstr>Separation of Mixtures</vt:lpstr>
      <vt:lpstr>PowerPoint Presentation</vt:lpstr>
      <vt:lpstr>Group Practice</vt:lpstr>
      <vt:lpstr>Group Practice</vt:lpstr>
      <vt:lpstr>Stamp  It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Rittersdorf</dc:creator>
  <cp:lastModifiedBy>Sara Rittersdorf</cp:lastModifiedBy>
  <cp:revision>14</cp:revision>
  <dcterms:created xsi:type="dcterms:W3CDTF">2013-09-02T13:42:35Z</dcterms:created>
  <dcterms:modified xsi:type="dcterms:W3CDTF">2014-09-01T00:09:53Z</dcterms:modified>
</cp:coreProperties>
</file>