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0" r:id="rId2"/>
    <p:sldId id="256" r:id="rId3"/>
    <p:sldId id="258" r:id="rId4"/>
    <p:sldId id="259" r:id="rId5"/>
    <p:sldId id="265" r:id="rId6"/>
    <p:sldId id="257" r:id="rId7"/>
    <p:sldId id="261" r:id="rId8"/>
    <p:sldId id="267"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80" y="6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411D1-F8A3-C04C-A0C8-EA692463BEAC}" type="datetimeFigureOut">
              <a:rPr lang="en-US" smtClean="0"/>
              <a:t>3/18/17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84514-80E8-7C46-B6E9-C07D8C53B29A}" type="slidenum">
              <a:rPr lang="en-US" smtClean="0"/>
              <a:t>‹#›</a:t>
            </a:fld>
            <a:endParaRPr lang="en-US"/>
          </a:p>
        </p:txBody>
      </p:sp>
    </p:spTree>
    <p:extLst>
      <p:ext uri="{BB962C8B-B14F-4D97-AF65-F5344CB8AC3E}">
        <p14:creationId xmlns:p14="http://schemas.microsoft.com/office/powerpoint/2010/main" val="35891684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C84514-80E8-7C46-B6E9-C07D8C53B29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092B7-E4BF-1747-A009-514916BADC82}"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092B7-E4BF-1747-A009-514916BADC82}"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092B7-E4BF-1747-A009-514916BADC82}"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092B7-E4BF-1747-A009-514916BADC82}"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092B7-E4BF-1747-A009-514916BADC82}" type="datetimeFigureOut">
              <a:rPr lang="en-US" smtClean="0"/>
              <a:pPr/>
              <a:t>3/18/17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092B7-E4BF-1747-A009-514916BADC82}" type="datetimeFigureOut">
              <a:rPr lang="en-US" smtClean="0"/>
              <a:pPr/>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092B7-E4BF-1747-A009-514916BADC82}" type="datetimeFigureOut">
              <a:rPr lang="en-US" smtClean="0"/>
              <a:pPr/>
              <a:t>3/18/17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092B7-E4BF-1747-A009-514916BADC82}" type="datetimeFigureOut">
              <a:rPr lang="en-US" smtClean="0"/>
              <a:pPr/>
              <a:t>3/18/17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092B7-E4BF-1747-A009-514916BADC82}" type="datetimeFigureOut">
              <a:rPr lang="en-US" smtClean="0"/>
              <a:pPr/>
              <a:t>3/18/17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092B7-E4BF-1747-A009-514916BADC82}" type="datetimeFigureOut">
              <a:rPr lang="en-US" smtClean="0"/>
              <a:pPr/>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092B7-E4BF-1747-A009-514916BADC82}" type="datetimeFigureOut">
              <a:rPr lang="en-US" smtClean="0"/>
              <a:pPr/>
              <a:t>3/18/17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81574-CD4D-4D4D-BEDA-4C96CB947E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092B7-E4BF-1747-A009-514916BADC82}" type="datetimeFigureOut">
              <a:rPr lang="en-US" smtClean="0"/>
              <a:pPr/>
              <a:t>3/18/17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81574-CD4D-4D4D-BEDA-4C96CB947E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1" y="1600200"/>
            <a:ext cx="9144000" cy="4525963"/>
          </a:xfrm>
        </p:spPr>
        <p:txBody>
          <a:bodyPr>
            <a:normAutofit/>
          </a:bodyPr>
          <a:lstStyle/>
          <a:p>
            <a:pPr marL="514350" indent="-514350">
              <a:buFont typeface="+mj-lt"/>
              <a:buAutoNum type="arabicPeriod"/>
            </a:pPr>
            <a:r>
              <a:rPr lang="en-US" sz="3600" dirty="0" smtClean="0">
                <a:solidFill>
                  <a:srgbClr val="FF0000"/>
                </a:solidFill>
              </a:rPr>
              <a:t>What is the atmosphere?</a:t>
            </a:r>
          </a:p>
          <a:p>
            <a:pPr marL="514350" indent="-514350">
              <a:buFont typeface="+mj-lt"/>
              <a:buAutoNum type="arabicPeriod"/>
            </a:pPr>
            <a:r>
              <a:rPr lang="en-US" sz="3600" dirty="0" smtClean="0">
                <a:solidFill>
                  <a:srgbClr val="660066"/>
                </a:solidFill>
              </a:rPr>
              <a:t>What does the atmosphere protect us from?</a:t>
            </a:r>
          </a:p>
          <a:p>
            <a:pPr marL="514350" indent="-514350">
              <a:buFont typeface="+mj-lt"/>
              <a:buAutoNum type="arabicPeriod"/>
            </a:pPr>
            <a:r>
              <a:rPr lang="en-US" sz="3600" dirty="0" smtClean="0">
                <a:solidFill>
                  <a:srgbClr val="008000"/>
                </a:solidFill>
              </a:rPr>
              <a:t>In which layer of the atmosphere does most weather occur?</a:t>
            </a:r>
            <a:endParaRPr lang="en-US" sz="3600"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5800" y="1683241"/>
            <a:ext cx="7620000" cy="4876800"/>
          </a:xfrm>
          <a:prstGeom prst="rect">
            <a:avLst/>
          </a:prstGeom>
        </p:spPr>
      </p:pic>
      <p:sp>
        <p:nvSpPr>
          <p:cNvPr id="5" name="TextBox 4"/>
          <p:cNvSpPr txBox="1"/>
          <p:nvPr/>
        </p:nvSpPr>
        <p:spPr>
          <a:xfrm>
            <a:off x="367223" y="302661"/>
            <a:ext cx="8090977" cy="1323439"/>
          </a:xfrm>
          <a:prstGeom prst="rect">
            <a:avLst/>
          </a:prstGeom>
          <a:noFill/>
        </p:spPr>
        <p:txBody>
          <a:bodyPr wrap="none" rtlCol="0">
            <a:spAutoFit/>
          </a:bodyPr>
          <a:lstStyle/>
          <a:p>
            <a:r>
              <a:rPr lang="en-US" sz="4000" dirty="0" smtClean="0"/>
              <a:t>Who in the pile has the most pressure </a:t>
            </a:r>
          </a:p>
          <a:p>
            <a:r>
              <a:rPr lang="en-US" sz="4000" dirty="0" smtClean="0"/>
              <a:t>pushing on them? Why?</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Air Pressure Works in the Same Way</a:t>
            </a:r>
            <a:endParaRPr lang="en-US" dirty="0"/>
          </a:p>
        </p:txBody>
      </p:sp>
      <p:sp>
        <p:nvSpPr>
          <p:cNvPr id="3" name="Content Placeholder 2"/>
          <p:cNvSpPr>
            <a:spLocks noGrp="1"/>
          </p:cNvSpPr>
          <p:nvPr>
            <p:ph idx="1"/>
          </p:nvPr>
        </p:nvSpPr>
        <p:spPr>
          <a:xfrm>
            <a:off x="5811836" y="1600200"/>
            <a:ext cx="2874964" cy="4525963"/>
          </a:xfrm>
        </p:spPr>
        <p:txBody>
          <a:bodyPr>
            <a:normAutofit fontScale="92500"/>
          </a:bodyPr>
          <a:lstStyle/>
          <a:p>
            <a:r>
              <a:rPr lang="en-US" dirty="0" smtClean="0"/>
              <a:t>Air pressure is highest at the </a:t>
            </a:r>
            <a:r>
              <a:rPr lang="en-US" dirty="0" smtClean="0">
                <a:solidFill>
                  <a:srgbClr val="0000FF"/>
                </a:solidFill>
              </a:rPr>
              <a:t>bottom of the atmosphere </a:t>
            </a:r>
            <a:r>
              <a:rPr lang="en-US" dirty="0" smtClean="0"/>
              <a:t>(where we are).</a:t>
            </a:r>
          </a:p>
          <a:p>
            <a:r>
              <a:rPr lang="en-US" dirty="0" smtClean="0"/>
              <a:t>Air pressure </a:t>
            </a:r>
            <a:r>
              <a:rPr lang="en-US" dirty="0" smtClean="0">
                <a:solidFill>
                  <a:srgbClr val="0000FF"/>
                </a:solidFill>
              </a:rPr>
              <a:t>decreases</a:t>
            </a:r>
            <a:r>
              <a:rPr lang="en-US" dirty="0" smtClean="0"/>
              <a:t> the higher you go.</a:t>
            </a:r>
            <a:endParaRPr lang="en-US" dirty="0"/>
          </a:p>
        </p:txBody>
      </p:sp>
      <p:pic>
        <p:nvPicPr>
          <p:cNvPr id="4" name="Picture 3"/>
          <p:cNvPicPr>
            <a:picLocks noChangeAspect="1"/>
          </p:cNvPicPr>
          <p:nvPr/>
        </p:nvPicPr>
        <p:blipFill>
          <a:blip r:embed="rId2"/>
          <a:stretch>
            <a:fillRect/>
          </a:stretch>
        </p:blipFill>
        <p:spPr>
          <a:xfrm>
            <a:off x="-1" y="1046162"/>
            <a:ext cx="5811837" cy="58118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14441"/>
            <a:ext cx="3232874" cy="7355331"/>
          </a:xfrm>
          <a:prstGeom prst="rect">
            <a:avLst/>
          </a:prstGeom>
        </p:spPr>
      </p:pic>
      <p:sp>
        <p:nvSpPr>
          <p:cNvPr id="2" name="Title 1"/>
          <p:cNvSpPr>
            <a:spLocks noGrp="1"/>
          </p:cNvSpPr>
          <p:nvPr>
            <p:ph type="title"/>
          </p:nvPr>
        </p:nvSpPr>
        <p:spPr>
          <a:xfrm>
            <a:off x="457200" y="133350"/>
            <a:ext cx="8229600" cy="1143000"/>
          </a:xfrm>
        </p:spPr>
        <p:txBody>
          <a:bodyPr/>
          <a:lstStyle/>
          <a:p>
            <a:r>
              <a:rPr lang="en-US" dirty="0" smtClean="0"/>
              <a:t>A lot like our Density Columns</a:t>
            </a:r>
            <a:endParaRPr lang="en-US" dirty="0"/>
          </a:p>
        </p:txBody>
      </p:sp>
      <p:sp>
        <p:nvSpPr>
          <p:cNvPr id="3" name="Content Placeholder 2"/>
          <p:cNvSpPr>
            <a:spLocks noGrp="1"/>
          </p:cNvSpPr>
          <p:nvPr>
            <p:ph idx="1"/>
          </p:nvPr>
        </p:nvSpPr>
        <p:spPr>
          <a:xfrm>
            <a:off x="3182676" y="1913477"/>
            <a:ext cx="5961324" cy="4525963"/>
          </a:xfrm>
        </p:spPr>
        <p:txBody>
          <a:bodyPr>
            <a:normAutofit/>
          </a:bodyPr>
          <a:lstStyle/>
          <a:p>
            <a:r>
              <a:rPr lang="en-US" sz="4000" dirty="0" smtClean="0"/>
              <a:t>Where the most dense (most particles per unit volume) liquids go to the bottom).</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Group Work</a:t>
            </a:r>
            <a:endParaRPr lang="en-US" dirty="0"/>
          </a:p>
        </p:txBody>
      </p:sp>
      <p:sp>
        <p:nvSpPr>
          <p:cNvPr id="3" name="Content Placeholder 2"/>
          <p:cNvSpPr>
            <a:spLocks noGrp="1"/>
          </p:cNvSpPr>
          <p:nvPr>
            <p:ph idx="1"/>
          </p:nvPr>
        </p:nvSpPr>
        <p:spPr>
          <a:xfrm>
            <a:off x="173456" y="1143000"/>
            <a:ext cx="8757736" cy="4525963"/>
          </a:xfrm>
        </p:spPr>
        <p:txBody>
          <a:bodyPr/>
          <a:lstStyle/>
          <a:p>
            <a:r>
              <a:rPr lang="en-US" dirty="0"/>
              <a:t>Use your notes from yesterday, and the science textbook, to fill in the </a:t>
            </a:r>
            <a:r>
              <a:rPr lang="en-US" dirty="0" smtClean="0"/>
              <a:t>table.</a:t>
            </a:r>
          </a:p>
          <a:p>
            <a:pPr lvl="1"/>
            <a:r>
              <a:rPr lang="en-US" dirty="0" smtClean="0"/>
              <a:t>We will do the first one together.</a:t>
            </a:r>
            <a:endParaRPr lang="en-US" dirty="0"/>
          </a:p>
        </p:txBody>
      </p:sp>
      <p:graphicFrame>
        <p:nvGraphicFramePr>
          <p:cNvPr id="4" name="Table 3"/>
          <p:cNvGraphicFramePr>
            <a:graphicFrameLocks noGrp="1"/>
          </p:cNvGraphicFramePr>
          <p:nvPr/>
        </p:nvGraphicFramePr>
        <p:xfrm>
          <a:off x="173457" y="2902780"/>
          <a:ext cx="8513343" cy="3566159"/>
        </p:xfrm>
        <a:graphic>
          <a:graphicData uri="http://schemas.openxmlformats.org/drawingml/2006/table">
            <a:tbl>
              <a:tblPr firstRow="1" bandRow="1">
                <a:tableStyleId>{5C22544A-7EE6-4342-B048-85BDC9FD1C3A}</a:tableStyleId>
              </a:tblPr>
              <a:tblGrid>
                <a:gridCol w="2837781"/>
                <a:gridCol w="2837781"/>
                <a:gridCol w="2837781"/>
              </a:tblGrid>
              <a:tr h="1303144">
                <a:tc>
                  <a:txBody>
                    <a:bodyPr/>
                    <a:lstStyle/>
                    <a:p>
                      <a:r>
                        <a:rPr lang="en-US" sz="2000" dirty="0" smtClean="0">
                          <a:solidFill>
                            <a:srgbClr val="008000"/>
                          </a:solidFill>
                        </a:rPr>
                        <a:t>Name of Layer 1:</a:t>
                      </a:r>
                      <a:endParaRPr lang="en-US" sz="2000" dirty="0">
                        <a:solidFill>
                          <a:srgbClr val="008000"/>
                        </a:solidFill>
                      </a:endParaRPr>
                    </a:p>
                  </a:txBody>
                  <a:tcPr>
                    <a:solidFill>
                      <a:schemeClr val="accent6">
                        <a:lumMod val="60000"/>
                        <a:lumOff val="40000"/>
                      </a:schemeClr>
                    </a:solidFill>
                  </a:tcPr>
                </a:tc>
                <a:tc>
                  <a:txBody>
                    <a:bodyPr/>
                    <a:lstStyle/>
                    <a:p>
                      <a:r>
                        <a:rPr lang="en-US" sz="2000" dirty="0" smtClean="0">
                          <a:solidFill>
                            <a:srgbClr val="008000"/>
                          </a:solidFill>
                        </a:rPr>
                        <a:t>Distance from Earth’s Surface:</a:t>
                      </a:r>
                      <a:endParaRPr lang="en-US" sz="2000" dirty="0">
                        <a:solidFill>
                          <a:srgbClr val="008000"/>
                        </a:solidFill>
                      </a:endParaRPr>
                    </a:p>
                  </a:txBody>
                  <a:tcPr>
                    <a:solidFill>
                      <a:srgbClr val="FFFF00"/>
                    </a:solidFill>
                  </a:tcPr>
                </a:tc>
                <a:tc>
                  <a:txBody>
                    <a:bodyPr/>
                    <a:lstStyle/>
                    <a:p>
                      <a:r>
                        <a:rPr lang="en-US" sz="1800" b="1" kern="1200" dirty="0" smtClean="0">
                          <a:solidFill>
                            <a:srgbClr val="008000"/>
                          </a:solidFill>
                          <a:latin typeface="+mn-lt"/>
                          <a:ea typeface="+mn-ea"/>
                          <a:cs typeface="+mn-cs"/>
                        </a:rPr>
                        <a:t>Rank of Air Pressure [1-5] </a:t>
                      </a:r>
                    </a:p>
                    <a:p>
                      <a:r>
                        <a:rPr lang="en-US" sz="1800" b="1" kern="1200" dirty="0" smtClean="0">
                          <a:solidFill>
                            <a:srgbClr val="008000"/>
                          </a:solidFill>
                          <a:latin typeface="+mn-lt"/>
                          <a:ea typeface="+mn-ea"/>
                          <a:cs typeface="+mn-cs"/>
                        </a:rPr>
                        <a:t>(1 = highest pressure, 5 = lowest pressure).</a:t>
                      </a:r>
                    </a:p>
                    <a:p>
                      <a:endParaRPr lang="en-US" sz="1800" b="1" kern="1200" dirty="0" smtClean="0">
                        <a:solidFill>
                          <a:srgbClr val="008000"/>
                        </a:solidFill>
                        <a:latin typeface="+mn-lt"/>
                        <a:ea typeface="+mn-ea"/>
                        <a:cs typeface="+mn-cs"/>
                      </a:endParaRPr>
                    </a:p>
                    <a:p>
                      <a:r>
                        <a:rPr lang="en-US" dirty="0" smtClean="0">
                          <a:solidFill>
                            <a:srgbClr val="008000"/>
                          </a:solidFill>
                        </a:rPr>
                        <a:t> </a:t>
                      </a:r>
                      <a:endParaRPr lang="en-US" dirty="0">
                        <a:solidFill>
                          <a:srgbClr val="008000"/>
                        </a:solidFill>
                      </a:endParaRPr>
                    </a:p>
                  </a:txBody>
                  <a:tcPr>
                    <a:solidFill>
                      <a:schemeClr val="bg1">
                        <a:lumMod val="85000"/>
                      </a:schemeClr>
                    </a:solidFill>
                  </a:tcPr>
                </a:tc>
              </a:tr>
              <a:tr h="1303144">
                <a:tc gridSpan="3">
                  <a:txBody>
                    <a:bodyPr/>
                    <a:lstStyle/>
                    <a:p>
                      <a:r>
                        <a:rPr lang="en-US" sz="2400" dirty="0" smtClean="0">
                          <a:solidFill>
                            <a:srgbClr val="008000"/>
                          </a:solidFill>
                        </a:rPr>
                        <a:t>Facts about Layer 1:</a:t>
                      </a:r>
                    </a:p>
                    <a:p>
                      <a:endParaRPr lang="en-US" dirty="0" smtClean="0">
                        <a:solidFill>
                          <a:srgbClr val="008000"/>
                        </a:solidFill>
                      </a:endParaRPr>
                    </a:p>
                    <a:p>
                      <a:endParaRPr lang="en-US" dirty="0" smtClean="0">
                        <a:solidFill>
                          <a:srgbClr val="008000"/>
                        </a:solidFill>
                      </a:endParaRPr>
                    </a:p>
                    <a:p>
                      <a:endParaRPr lang="en-US" dirty="0" smtClean="0">
                        <a:solidFill>
                          <a:srgbClr val="008000"/>
                        </a:solidFill>
                      </a:endParaRPr>
                    </a:p>
                    <a:p>
                      <a:endParaRPr lang="en-US" dirty="0" smtClean="0"/>
                    </a:p>
                    <a:p>
                      <a:endParaRPr lang="en-US" dirty="0" smtClean="0"/>
                    </a:p>
                    <a:p>
                      <a:endParaRPr lang="en-US" dirty="0"/>
                    </a:p>
                  </a:txBody>
                  <a:tcPr>
                    <a:solidFill>
                      <a:schemeClr val="tx2">
                        <a:lumMod val="20000"/>
                        <a:lumOff val="80000"/>
                      </a:schemeClr>
                    </a:solidFill>
                  </a:tcPr>
                </a:tc>
                <a:tc hMerge="1">
                  <a:txBody>
                    <a:bodyPr/>
                    <a:lstStyle/>
                    <a:p>
                      <a:endParaRPr lang="en-US"/>
                    </a:p>
                  </a:txBody>
                  <a:tcPr/>
                </a:tc>
                <a:tc hMerge="1">
                  <a:txBody>
                    <a:bodyPr/>
                    <a:lstStyle/>
                    <a:p>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Group Work</a:t>
            </a:r>
            <a:endParaRPr lang="en-US" dirty="0"/>
          </a:p>
        </p:txBody>
      </p:sp>
      <p:sp>
        <p:nvSpPr>
          <p:cNvPr id="3" name="Content Placeholder 2"/>
          <p:cNvSpPr>
            <a:spLocks noGrp="1"/>
          </p:cNvSpPr>
          <p:nvPr>
            <p:ph idx="1"/>
          </p:nvPr>
        </p:nvSpPr>
        <p:spPr>
          <a:xfrm>
            <a:off x="173456" y="1143000"/>
            <a:ext cx="8757736" cy="4525963"/>
          </a:xfrm>
        </p:spPr>
        <p:txBody>
          <a:bodyPr/>
          <a:lstStyle/>
          <a:p>
            <a:r>
              <a:rPr lang="en-US" dirty="0"/>
              <a:t>Use your notes from yesterday, and the science textbook, to fill in the </a:t>
            </a:r>
            <a:r>
              <a:rPr lang="en-US" dirty="0" smtClean="0"/>
              <a:t>table.</a:t>
            </a:r>
          </a:p>
          <a:p>
            <a:pPr lvl="1"/>
            <a:r>
              <a:rPr lang="en-US" dirty="0" smtClean="0"/>
              <a:t>We will do the first one together.</a:t>
            </a:r>
            <a:endParaRPr lang="en-US" dirty="0"/>
          </a:p>
        </p:txBody>
      </p:sp>
      <p:graphicFrame>
        <p:nvGraphicFramePr>
          <p:cNvPr id="4" name="Table 3"/>
          <p:cNvGraphicFramePr>
            <a:graphicFrameLocks noGrp="1"/>
          </p:cNvGraphicFramePr>
          <p:nvPr/>
        </p:nvGraphicFramePr>
        <p:xfrm>
          <a:off x="173457" y="2902780"/>
          <a:ext cx="8513343" cy="3566159"/>
        </p:xfrm>
        <a:graphic>
          <a:graphicData uri="http://schemas.openxmlformats.org/drawingml/2006/table">
            <a:tbl>
              <a:tblPr firstRow="1" bandRow="1">
                <a:tableStyleId>{5C22544A-7EE6-4342-B048-85BDC9FD1C3A}</a:tableStyleId>
              </a:tblPr>
              <a:tblGrid>
                <a:gridCol w="2837781"/>
                <a:gridCol w="2837781"/>
                <a:gridCol w="2837781"/>
              </a:tblGrid>
              <a:tr h="1303144">
                <a:tc>
                  <a:txBody>
                    <a:bodyPr/>
                    <a:lstStyle/>
                    <a:p>
                      <a:r>
                        <a:rPr lang="en-US" sz="2000" dirty="0" smtClean="0"/>
                        <a:t>Name of Layer 1:</a:t>
                      </a:r>
                      <a:endParaRPr lang="en-US" sz="2000" dirty="0"/>
                    </a:p>
                  </a:txBody>
                  <a:tcPr/>
                </a:tc>
                <a:tc>
                  <a:txBody>
                    <a:bodyPr/>
                    <a:lstStyle/>
                    <a:p>
                      <a:r>
                        <a:rPr lang="en-US" sz="2000" dirty="0" smtClean="0"/>
                        <a:t>Distance from Earth’s Surface:</a:t>
                      </a:r>
                      <a:endParaRPr lang="en-US" sz="2000" dirty="0"/>
                    </a:p>
                  </a:txBody>
                  <a:tcPr/>
                </a:tc>
                <a:tc>
                  <a:txBody>
                    <a:bodyPr/>
                    <a:lstStyle/>
                    <a:p>
                      <a:r>
                        <a:rPr lang="en-US" sz="1800" b="1" kern="1200" dirty="0" smtClean="0">
                          <a:solidFill>
                            <a:schemeClr val="lt1"/>
                          </a:solidFill>
                          <a:latin typeface="+mn-lt"/>
                          <a:ea typeface="+mn-ea"/>
                          <a:cs typeface="+mn-cs"/>
                        </a:rPr>
                        <a:t>Rank of Air Pressure [1-5] </a:t>
                      </a:r>
                    </a:p>
                    <a:p>
                      <a:r>
                        <a:rPr lang="en-US" sz="1800" b="1" kern="1200" dirty="0" smtClean="0">
                          <a:solidFill>
                            <a:schemeClr val="lt1"/>
                          </a:solidFill>
                          <a:latin typeface="+mn-lt"/>
                          <a:ea typeface="+mn-ea"/>
                          <a:cs typeface="+mn-cs"/>
                        </a:rPr>
                        <a:t>(1 = highest pressure, 5 = lowest pressure).</a:t>
                      </a:r>
                    </a:p>
                    <a:p>
                      <a:endParaRPr lang="en-US" sz="1800" b="1" kern="1200" dirty="0" smtClean="0">
                        <a:solidFill>
                          <a:schemeClr val="lt1"/>
                        </a:solidFill>
                        <a:latin typeface="+mn-lt"/>
                        <a:ea typeface="+mn-ea"/>
                        <a:cs typeface="+mn-cs"/>
                      </a:endParaRPr>
                    </a:p>
                    <a:p>
                      <a:r>
                        <a:rPr lang="en-US" dirty="0" smtClean="0"/>
                        <a:t> </a:t>
                      </a:r>
                      <a:endParaRPr lang="en-US" dirty="0"/>
                    </a:p>
                  </a:txBody>
                  <a:tcPr/>
                </a:tc>
              </a:tr>
              <a:tr h="1303144">
                <a:tc gridSpan="3">
                  <a:txBody>
                    <a:bodyPr/>
                    <a:lstStyle/>
                    <a:p>
                      <a:r>
                        <a:rPr lang="en-US" sz="2400" dirty="0" smtClean="0"/>
                        <a:t>Facts about Layer 1:</a:t>
                      </a:r>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hMerge="1">
                  <a:txBody>
                    <a:bodyPr/>
                    <a:lstStyle/>
                    <a:p>
                      <a:endParaRPr lang="en-US"/>
                    </a:p>
                  </a:txBody>
                  <a:tcPr/>
                </a:tc>
                <a:tc hMerge="1">
                  <a:txBody>
                    <a:bodyPr/>
                    <a:lstStyle/>
                    <a:p>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Atmosphere Foldable</a:t>
            </a:r>
            <a:endParaRPr lang="en-US" dirty="0"/>
          </a:p>
        </p:txBody>
      </p:sp>
      <p:pic>
        <p:nvPicPr>
          <p:cNvPr id="5" name="Picture 4"/>
          <p:cNvPicPr>
            <a:picLocks noChangeAspect="1"/>
          </p:cNvPicPr>
          <p:nvPr/>
        </p:nvPicPr>
        <p:blipFill>
          <a:blip r:embed="rId2"/>
          <a:stretch>
            <a:fillRect/>
          </a:stretch>
        </p:blipFill>
        <p:spPr>
          <a:xfrm>
            <a:off x="2347520" y="4654822"/>
            <a:ext cx="4213733" cy="3764706"/>
          </a:xfrm>
          <a:prstGeom prst="rect">
            <a:avLst/>
          </a:prstGeom>
        </p:spPr>
      </p:pic>
      <p:sp>
        <p:nvSpPr>
          <p:cNvPr id="7" name="Donut 6"/>
          <p:cNvSpPr/>
          <p:nvPr/>
        </p:nvSpPr>
        <p:spPr>
          <a:xfrm>
            <a:off x="1793126" y="4222470"/>
            <a:ext cx="5235959" cy="4647755"/>
          </a:xfrm>
          <a:prstGeom prst="donut">
            <a:avLst>
              <a:gd name="adj" fmla="val 1087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1279794" y="3917821"/>
            <a:ext cx="6344750" cy="5649408"/>
          </a:xfrm>
          <a:prstGeom prst="donut">
            <a:avLst>
              <a:gd name="adj" fmla="val 925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1012863" y="3629008"/>
            <a:ext cx="7042876" cy="5938221"/>
          </a:xfrm>
          <a:prstGeom prst="donut">
            <a:avLst>
              <a:gd name="adj" fmla="val 618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32604" y="2817352"/>
            <a:ext cx="8646774" cy="7462968"/>
          </a:xfrm>
          <a:prstGeom prst="donut">
            <a:avLst>
              <a:gd name="adj" fmla="val 108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34328" y="2523810"/>
            <a:ext cx="9178327" cy="8143951"/>
          </a:xfrm>
          <a:prstGeom prst="donut">
            <a:avLst>
              <a:gd name="adj" fmla="val 298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3892550" y="4470156"/>
            <a:ext cx="1243024" cy="369332"/>
          </a:xfrm>
          <a:prstGeom prst="rect">
            <a:avLst/>
          </a:prstGeom>
          <a:noFill/>
        </p:spPr>
        <p:txBody>
          <a:bodyPr wrap="none" rtlCol="0">
            <a:spAutoFit/>
          </a:bodyPr>
          <a:lstStyle/>
          <a:p>
            <a:r>
              <a:rPr lang="en-US" dirty="0" smtClean="0"/>
              <a:t>Troposhere</a:t>
            </a:r>
            <a:endParaRPr lang="en-US" dirty="0"/>
          </a:p>
        </p:txBody>
      </p:sp>
      <p:sp>
        <p:nvSpPr>
          <p:cNvPr id="14" name="TextBox 13"/>
          <p:cNvSpPr txBox="1"/>
          <p:nvPr/>
        </p:nvSpPr>
        <p:spPr>
          <a:xfrm>
            <a:off x="3810000" y="4100824"/>
            <a:ext cx="1388984" cy="369332"/>
          </a:xfrm>
          <a:prstGeom prst="rect">
            <a:avLst/>
          </a:prstGeom>
          <a:noFill/>
        </p:spPr>
        <p:txBody>
          <a:bodyPr wrap="none" rtlCol="0">
            <a:spAutoFit/>
          </a:bodyPr>
          <a:lstStyle/>
          <a:p>
            <a:r>
              <a:rPr lang="en-US" dirty="0" smtClean="0"/>
              <a:t>Stratosphere</a:t>
            </a:r>
            <a:endParaRPr lang="en-US" dirty="0"/>
          </a:p>
        </p:txBody>
      </p:sp>
      <p:sp>
        <p:nvSpPr>
          <p:cNvPr id="15" name="TextBox 14"/>
          <p:cNvSpPr txBox="1"/>
          <p:nvPr/>
        </p:nvSpPr>
        <p:spPr>
          <a:xfrm>
            <a:off x="3810000" y="3629008"/>
            <a:ext cx="1348859" cy="369332"/>
          </a:xfrm>
          <a:prstGeom prst="rect">
            <a:avLst/>
          </a:prstGeom>
          <a:noFill/>
        </p:spPr>
        <p:txBody>
          <a:bodyPr wrap="none" rtlCol="0">
            <a:spAutoFit/>
          </a:bodyPr>
          <a:lstStyle/>
          <a:p>
            <a:r>
              <a:rPr lang="en-US" dirty="0" smtClean="0"/>
              <a:t>Mesosphere</a:t>
            </a:r>
            <a:endParaRPr lang="en-US" dirty="0"/>
          </a:p>
        </p:txBody>
      </p:sp>
      <p:sp>
        <p:nvSpPr>
          <p:cNvPr id="16" name="TextBox 15"/>
          <p:cNvSpPr txBox="1"/>
          <p:nvPr/>
        </p:nvSpPr>
        <p:spPr>
          <a:xfrm>
            <a:off x="3676650" y="3035300"/>
            <a:ext cx="1559855" cy="369332"/>
          </a:xfrm>
          <a:prstGeom prst="rect">
            <a:avLst/>
          </a:prstGeom>
          <a:noFill/>
        </p:spPr>
        <p:txBody>
          <a:bodyPr wrap="none" rtlCol="0">
            <a:spAutoFit/>
          </a:bodyPr>
          <a:lstStyle/>
          <a:p>
            <a:r>
              <a:rPr lang="en-US" dirty="0" smtClean="0"/>
              <a:t>Thermosphere</a:t>
            </a:r>
            <a:endParaRPr lang="en-US" dirty="0"/>
          </a:p>
        </p:txBody>
      </p:sp>
      <p:sp>
        <p:nvSpPr>
          <p:cNvPr id="17" name="TextBox 16"/>
          <p:cNvSpPr txBox="1"/>
          <p:nvPr/>
        </p:nvSpPr>
        <p:spPr>
          <a:xfrm>
            <a:off x="3892550" y="2448020"/>
            <a:ext cx="1152855" cy="369332"/>
          </a:xfrm>
          <a:prstGeom prst="rect">
            <a:avLst/>
          </a:prstGeom>
          <a:noFill/>
        </p:spPr>
        <p:txBody>
          <a:bodyPr wrap="none" rtlCol="0">
            <a:spAutoFit/>
          </a:bodyPr>
          <a:lstStyle/>
          <a:p>
            <a:r>
              <a:rPr lang="en-US" dirty="0" smtClean="0"/>
              <a:t>Exosphere</a:t>
            </a:r>
            <a:endParaRPr lang="en-US" dirty="0"/>
          </a:p>
        </p:txBody>
      </p:sp>
      <p:sp>
        <p:nvSpPr>
          <p:cNvPr id="18" name="TextBox 17"/>
          <p:cNvSpPr txBox="1"/>
          <p:nvPr/>
        </p:nvSpPr>
        <p:spPr>
          <a:xfrm>
            <a:off x="4016555" y="6260068"/>
            <a:ext cx="2057700" cy="369332"/>
          </a:xfrm>
          <a:prstGeom prst="rect">
            <a:avLst/>
          </a:prstGeom>
          <a:noFill/>
        </p:spPr>
        <p:txBody>
          <a:bodyPr wrap="none" rtlCol="0">
            <a:spAutoFit/>
          </a:bodyPr>
          <a:lstStyle/>
          <a:p>
            <a:r>
              <a:rPr lang="en-US" dirty="0" smtClean="0"/>
              <a:t>*Not drawn to scale</a:t>
            </a:r>
            <a:endParaRPr lang="en-US" dirty="0"/>
          </a:p>
        </p:txBody>
      </p:sp>
      <p:sp>
        <p:nvSpPr>
          <p:cNvPr id="19" name="TextBox 18"/>
          <p:cNvSpPr txBox="1"/>
          <p:nvPr/>
        </p:nvSpPr>
        <p:spPr>
          <a:xfrm>
            <a:off x="232605" y="973667"/>
            <a:ext cx="8911395" cy="1200329"/>
          </a:xfrm>
          <a:prstGeom prst="rect">
            <a:avLst/>
          </a:prstGeom>
          <a:noFill/>
        </p:spPr>
        <p:txBody>
          <a:bodyPr wrap="square" rtlCol="0">
            <a:spAutoFit/>
          </a:bodyPr>
          <a:lstStyle/>
          <a:p>
            <a:r>
              <a:rPr lang="en-US" dirty="0" smtClean="0"/>
              <a:t>You will cut out colored, half-circles (maybe half-ovals) and staple them on the bottom edge. Each circle represents a layer of the atmosphere. You will label each layer so it can be seen from the outside of your foldable. Then you will fold each layer open and write what happens in that layer below. Then you can use this foldable to help you study later!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0-12-16 at 7.09.48 PM.png"/>
          <p:cNvPicPr>
            <a:picLocks noChangeAspect="1"/>
          </p:cNvPicPr>
          <p:nvPr/>
        </p:nvPicPr>
        <p:blipFill>
          <a:blip r:embed="rId2"/>
          <a:stretch>
            <a:fillRect/>
          </a:stretch>
        </p:blipFill>
        <p:spPr>
          <a:xfrm>
            <a:off x="-1693335" y="1788233"/>
            <a:ext cx="7100419" cy="4011434"/>
          </a:xfrm>
          <a:prstGeom prst="rect">
            <a:avLst/>
          </a:prstGeom>
        </p:spPr>
      </p:pic>
      <p:cxnSp>
        <p:nvCxnSpPr>
          <p:cNvPr id="5" name="Straight Connector 4"/>
          <p:cNvCxnSpPr/>
          <p:nvPr/>
        </p:nvCxnSpPr>
        <p:spPr>
          <a:xfrm flipV="1">
            <a:off x="3276869" y="1219664"/>
            <a:ext cx="2703219" cy="109281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566499" y="2312483"/>
            <a:ext cx="2413588" cy="782457"/>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63043" y="3094939"/>
            <a:ext cx="2317045" cy="78246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856130" y="4039136"/>
            <a:ext cx="2220501" cy="799945"/>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566499" y="5153812"/>
            <a:ext cx="2510132" cy="31910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78829" y="933639"/>
            <a:ext cx="3713059" cy="369331"/>
          </a:xfrm>
          <a:prstGeom prst="rect">
            <a:avLst/>
          </a:prstGeom>
          <a:noFill/>
        </p:spPr>
        <p:txBody>
          <a:bodyPr wrap="square" rtlCol="0">
            <a:spAutoFit/>
          </a:bodyPr>
          <a:lstStyle/>
          <a:p>
            <a:r>
              <a:rPr lang="en-US" dirty="0" smtClean="0"/>
              <a:t>5. _____________________</a:t>
            </a:r>
            <a:endParaRPr lang="en-US" dirty="0"/>
          </a:p>
        </p:txBody>
      </p:sp>
      <p:sp>
        <p:nvSpPr>
          <p:cNvPr id="22" name="TextBox 21"/>
          <p:cNvSpPr txBox="1"/>
          <p:nvPr/>
        </p:nvSpPr>
        <p:spPr>
          <a:xfrm>
            <a:off x="6178829" y="2026458"/>
            <a:ext cx="3580998" cy="369331"/>
          </a:xfrm>
          <a:prstGeom prst="rect">
            <a:avLst/>
          </a:prstGeom>
          <a:noFill/>
        </p:spPr>
        <p:txBody>
          <a:bodyPr wrap="square" rtlCol="0">
            <a:spAutoFit/>
          </a:bodyPr>
          <a:lstStyle/>
          <a:p>
            <a:r>
              <a:rPr lang="en-US" dirty="0" smtClean="0"/>
              <a:t>4. _____________________</a:t>
            </a:r>
            <a:endParaRPr lang="en-US" dirty="0"/>
          </a:p>
        </p:txBody>
      </p:sp>
      <p:sp>
        <p:nvSpPr>
          <p:cNvPr id="23" name="TextBox 22"/>
          <p:cNvSpPr txBox="1"/>
          <p:nvPr/>
        </p:nvSpPr>
        <p:spPr>
          <a:xfrm>
            <a:off x="6178829" y="2808914"/>
            <a:ext cx="3580998" cy="369331"/>
          </a:xfrm>
          <a:prstGeom prst="rect">
            <a:avLst/>
          </a:prstGeom>
          <a:noFill/>
        </p:spPr>
        <p:txBody>
          <a:bodyPr wrap="square" rtlCol="0">
            <a:spAutoFit/>
          </a:bodyPr>
          <a:lstStyle/>
          <a:p>
            <a:r>
              <a:rPr lang="en-US" dirty="0" smtClean="0"/>
              <a:t>3. _____________________</a:t>
            </a:r>
            <a:endParaRPr lang="en-US" dirty="0"/>
          </a:p>
        </p:txBody>
      </p:sp>
      <p:sp>
        <p:nvSpPr>
          <p:cNvPr id="24" name="TextBox 23"/>
          <p:cNvSpPr txBox="1"/>
          <p:nvPr/>
        </p:nvSpPr>
        <p:spPr>
          <a:xfrm>
            <a:off x="6208692" y="3753111"/>
            <a:ext cx="3580998" cy="369331"/>
          </a:xfrm>
          <a:prstGeom prst="rect">
            <a:avLst/>
          </a:prstGeom>
          <a:noFill/>
        </p:spPr>
        <p:txBody>
          <a:bodyPr wrap="square" rtlCol="0">
            <a:spAutoFit/>
          </a:bodyPr>
          <a:lstStyle/>
          <a:p>
            <a:r>
              <a:rPr lang="en-US" dirty="0" smtClean="0"/>
              <a:t>2. _____________________</a:t>
            </a:r>
            <a:endParaRPr lang="en-US" dirty="0"/>
          </a:p>
        </p:txBody>
      </p:sp>
      <p:sp>
        <p:nvSpPr>
          <p:cNvPr id="25" name="TextBox 24"/>
          <p:cNvSpPr txBox="1"/>
          <p:nvPr/>
        </p:nvSpPr>
        <p:spPr>
          <a:xfrm>
            <a:off x="6178829" y="4839081"/>
            <a:ext cx="3580998" cy="369331"/>
          </a:xfrm>
          <a:prstGeom prst="rect">
            <a:avLst/>
          </a:prstGeom>
          <a:noFill/>
        </p:spPr>
        <p:txBody>
          <a:bodyPr wrap="square" rtlCol="0">
            <a:spAutoFit/>
          </a:bodyPr>
          <a:lstStyle/>
          <a:p>
            <a:r>
              <a:rPr lang="en-US" dirty="0" smtClean="0"/>
              <a:t>1. _____________________</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 y="839177"/>
            <a:ext cx="3781777" cy="3162734"/>
            <a:chOff x="0" y="4654822"/>
            <a:chExt cx="4213733" cy="3764706"/>
          </a:xfrm>
        </p:grpSpPr>
        <p:pic>
          <p:nvPicPr>
            <p:cNvPr id="29" name="Picture 28"/>
            <p:cNvPicPr>
              <a:picLocks noChangeAspect="1"/>
            </p:cNvPicPr>
            <p:nvPr/>
          </p:nvPicPr>
          <p:blipFill>
            <a:blip r:embed="rId3"/>
            <a:stretch>
              <a:fillRect/>
            </a:stretch>
          </p:blipFill>
          <p:spPr>
            <a:xfrm>
              <a:off x="0" y="4654822"/>
              <a:ext cx="4213733" cy="3764706"/>
            </a:xfrm>
            <a:prstGeom prst="rect">
              <a:avLst/>
            </a:prstGeom>
          </p:spPr>
        </p:pic>
        <p:sp>
          <p:nvSpPr>
            <p:cNvPr id="30" name="TextBox 29"/>
            <p:cNvSpPr txBox="1"/>
            <p:nvPr/>
          </p:nvSpPr>
          <p:spPr>
            <a:xfrm>
              <a:off x="1669035" y="6260068"/>
              <a:ext cx="2348150" cy="439628"/>
            </a:xfrm>
            <a:prstGeom prst="rect">
              <a:avLst/>
            </a:prstGeom>
            <a:noFill/>
          </p:spPr>
          <p:txBody>
            <a:bodyPr wrap="square" rtlCol="0">
              <a:spAutoFit/>
            </a:bodyPr>
            <a:lstStyle/>
            <a:p>
              <a:r>
                <a:rPr lang="en-US" dirty="0" smtClean="0"/>
                <a:t>*Not drawn to scale</a:t>
              </a:r>
              <a:endParaRPr lang="en-US" dirty="0"/>
            </a:p>
          </p:txBody>
        </p:sp>
      </p:grpSp>
      <p:grpSp>
        <p:nvGrpSpPr>
          <p:cNvPr id="16" name="Group 15"/>
          <p:cNvGrpSpPr/>
          <p:nvPr/>
        </p:nvGrpSpPr>
        <p:grpSpPr>
          <a:xfrm>
            <a:off x="1" y="2840657"/>
            <a:ext cx="3781778" cy="3162734"/>
            <a:chOff x="0" y="4654822"/>
            <a:chExt cx="4213733" cy="3764706"/>
          </a:xfrm>
        </p:grpSpPr>
        <p:pic>
          <p:nvPicPr>
            <p:cNvPr id="17" name="Picture 16"/>
            <p:cNvPicPr>
              <a:picLocks noChangeAspect="1"/>
            </p:cNvPicPr>
            <p:nvPr/>
          </p:nvPicPr>
          <p:blipFill>
            <a:blip r:embed="rId3"/>
            <a:stretch>
              <a:fillRect/>
            </a:stretch>
          </p:blipFill>
          <p:spPr>
            <a:xfrm>
              <a:off x="0" y="4654822"/>
              <a:ext cx="4213733" cy="3764706"/>
            </a:xfrm>
            <a:prstGeom prst="rect">
              <a:avLst/>
            </a:prstGeom>
          </p:spPr>
        </p:pic>
        <p:sp>
          <p:nvSpPr>
            <p:cNvPr id="18" name="TextBox 17"/>
            <p:cNvSpPr txBox="1"/>
            <p:nvPr/>
          </p:nvSpPr>
          <p:spPr>
            <a:xfrm>
              <a:off x="1669035" y="6260068"/>
              <a:ext cx="2348150" cy="439628"/>
            </a:xfrm>
            <a:prstGeom prst="rect">
              <a:avLst/>
            </a:prstGeom>
            <a:noFill/>
          </p:spPr>
          <p:txBody>
            <a:bodyPr wrap="square" rtlCol="0">
              <a:spAutoFit/>
            </a:bodyPr>
            <a:lstStyle/>
            <a:p>
              <a:r>
                <a:rPr lang="en-US" dirty="0" smtClean="0"/>
                <a:t>*Not drawn to scale</a:t>
              </a:r>
              <a:endParaRPr lang="en-US" dirty="0"/>
            </a:p>
          </p:txBody>
        </p:sp>
      </p:grpSp>
      <p:grpSp>
        <p:nvGrpSpPr>
          <p:cNvPr id="19" name="Group 18"/>
          <p:cNvGrpSpPr/>
          <p:nvPr/>
        </p:nvGrpSpPr>
        <p:grpSpPr>
          <a:xfrm>
            <a:off x="5362223" y="839177"/>
            <a:ext cx="3781777" cy="3162734"/>
            <a:chOff x="0" y="4654822"/>
            <a:chExt cx="4213733" cy="3764706"/>
          </a:xfrm>
        </p:grpSpPr>
        <p:pic>
          <p:nvPicPr>
            <p:cNvPr id="20" name="Picture 19"/>
            <p:cNvPicPr>
              <a:picLocks noChangeAspect="1"/>
            </p:cNvPicPr>
            <p:nvPr/>
          </p:nvPicPr>
          <p:blipFill>
            <a:blip r:embed="rId3"/>
            <a:stretch>
              <a:fillRect/>
            </a:stretch>
          </p:blipFill>
          <p:spPr>
            <a:xfrm>
              <a:off x="0" y="4654822"/>
              <a:ext cx="4213733" cy="3764706"/>
            </a:xfrm>
            <a:prstGeom prst="rect">
              <a:avLst/>
            </a:prstGeom>
          </p:spPr>
        </p:pic>
        <p:sp>
          <p:nvSpPr>
            <p:cNvPr id="21" name="TextBox 20"/>
            <p:cNvSpPr txBox="1"/>
            <p:nvPr/>
          </p:nvSpPr>
          <p:spPr>
            <a:xfrm>
              <a:off x="1669035" y="6260068"/>
              <a:ext cx="2348150" cy="439628"/>
            </a:xfrm>
            <a:prstGeom prst="rect">
              <a:avLst/>
            </a:prstGeom>
            <a:noFill/>
          </p:spPr>
          <p:txBody>
            <a:bodyPr wrap="square" rtlCol="0">
              <a:spAutoFit/>
            </a:bodyPr>
            <a:lstStyle/>
            <a:p>
              <a:r>
                <a:rPr lang="en-US" dirty="0" smtClean="0"/>
                <a:t>*Not drawn to scale</a:t>
              </a:r>
              <a:endParaRPr lang="en-US" dirty="0"/>
            </a:p>
          </p:txBody>
        </p:sp>
      </p:grpSp>
      <p:grpSp>
        <p:nvGrpSpPr>
          <p:cNvPr id="22" name="Group 21"/>
          <p:cNvGrpSpPr/>
          <p:nvPr/>
        </p:nvGrpSpPr>
        <p:grpSpPr>
          <a:xfrm>
            <a:off x="5362223" y="2840657"/>
            <a:ext cx="3781777" cy="3162734"/>
            <a:chOff x="0" y="4654822"/>
            <a:chExt cx="4213733" cy="3764706"/>
          </a:xfrm>
        </p:grpSpPr>
        <p:pic>
          <p:nvPicPr>
            <p:cNvPr id="23" name="Picture 22"/>
            <p:cNvPicPr>
              <a:picLocks noChangeAspect="1"/>
            </p:cNvPicPr>
            <p:nvPr/>
          </p:nvPicPr>
          <p:blipFill>
            <a:blip r:embed="rId3"/>
            <a:stretch>
              <a:fillRect/>
            </a:stretch>
          </p:blipFill>
          <p:spPr>
            <a:xfrm>
              <a:off x="0" y="4654822"/>
              <a:ext cx="4213733" cy="3764706"/>
            </a:xfrm>
            <a:prstGeom prst="rect">
              <a:avLst/>
            </a:prstGeom>
          </p:spPr>
        </p:pic>
        <p:sp>
          <p:nvSpPr>
            <p:cNvPr id="24" name="TextBox 23"/>
            <p:cNvSpPr txBox="1"/>
            <p:nvPr/>
          </p:nvSpPr>
          <p:spPr>
            <a:xfrm>
              <a:off x="1669035" y="6260068"/>
              <a:ext cx="2348150" cy="439628"/>
            </a:xfrm>
            <a:prstGeom prst="rect">
              <a:avLst/>
            </a:prstGeom>
            <a:noFill/>
          </p:spPr>
          <p:txBody>
            <a:bodyPr wrap="square" rtlCol="0">
              <a:spAutoFit/>
            </a:bodyPr>
            <a:lstStyle/>
            <a:p>
              <a:r>
                <a:rPr lang="en-US" dirty="0" smtClean="0"/>
                <a:t>*Not drawn to scale</a:t>
              </a:r>
              <a:endParaRPr lang="en-US" dirty="0"/>
            </a:p>
          </p:txBody>
        </p:sp>
      </p:grpSp>
      <p:grpSp>
        <p:nvGrpSpPr>
          <p:cNvPr id="25" name="Group 24"/>
          <p:cNvGrpSpPr/>
          <p:nvPr/>
        </p:nvGrpSpPr>
        <p:grpSpPr>
          <a:xfrm>
            <a:off x="5362223" y="4879224"/>
            <a:ext cx="3781777" cy="3162734"/>
            <a:chOff x="0" y="4654822"/>
            <a:chExt cx="4213733" cy="3764706"/>
          </a:xfrm>
        </p:grpSpPr>
        <p:pic>
          <p:nvPicPr>
            <p:cNvPr id="26" name="Picture 25"/>
            <p:cNvPicPr>
              <a:picLocks noChangeAspect="1"/>
            </p:cNvPicPr>
            <p:nvPr/>
          </p:nvPicPr>
          <p:blipFill>
            <a:blip r:embed="rId3"/>
            <a:stretch>
              <a:fillRect/>
            </a:stretch>
          </p:blipFill>
          <p:spPr>
            <a:xfrm>
              <a:off x="0" y="4654822"/>
              <a:ext cx="4213733" cy="3764706"/>
            </a:xfrm>
            <a:prstGeom prst="rect">
              <a:avLst/>
            </a:prstGeom>
          </p:spPr>
        </p:pic>
        <p:sp>
          <p:nvSpPr>
            <p:cNvPr id="27" name="TextBox 26"/>
            <p:cNvSpPr txBox="1"/>
            <p:nvPr/>
          </p:nvSpPr>
          <p:spPr>
            <a:xfrm>
              <a:off x="1669035" y="6260068"/>
              <a:ext cx="2348150" cy="439628"/>
            </a:xfrm>
            <a:prstGeom prst="rect">
              <a:avLst/>
            </a:prstGeom>
            <a:noFill/>
          </p:spPr>
          <p:txBody>
            <a:bodyPr wrap="square" rtlCol="0">
              <a:spAutoFit/>
            </a:bodyPr>
            <a:lstStyle/>
            <a:p>
              <a:r>
                <a:rPr lang="en-US" dirty="0" smtClean="0"/>
                <a:t>*Not drawn to scale</a:t>
              </a:r>
              <a:endParaRPr lang="en-US" dirty="0"/>
            </a:p>
          </p:txBody>
        </p:sp>
      </p:grpSp>
      <p:grpSp>
        <p:nvGrpSpPr>
          <p:cNvPr id="5" name="Group 4"/>
          <p:cNvGrpSpPr/>
          <p:nvPr/>
        </p:nvGrpSpPr>
        <p:grpSpPr>
          <a:xfrm>
            <a:off x="1" y="4654822"/>
            <a:ext cx="3781777" cy="3162734"/>
            <a:chOff x="0" y="4654822"/>
            <a:chExt cx="4213733" cy="3764706"/>
          </a:xfrm>
        </p:grpSpPr>
        <p:pic>
          <p:nvPicPr>
            <p:cNvPr id="3" name="Picture 2"/>
            <p:cNvPicPr>
              <a:picLocks noChangeAspect="1"/>
            </p:cNvPicPr>
            <p:nvPr/>
          </p:nvPicPr>
          <p:blipFill>
            <a:blip r:embed="rId3"/>
            <a:stretch>
              <a:fillRect/>
            </a:stretch>
          </p:blipFill>
          <p:spPr>
            <a:xfrm>
              <a:off x="0" y="4654822"/>
              <a:ext cx="4213733" cy="3764706"/>
            </a:xfrm>
            <a:prstGeom prst="rect">
              <a:avLst/>
            </a:prstGeom>
          </p:spPr>
        </p:pic>
        <p:sp>
          <p:nvSpPr>
            <p:cNvPr id="4" name="TextBox 3"/>
            <p:cNvSpPr txBox="1"/>
            <p:nvPr/>
          </p:nvSpPr>
          <p:spPr>
            <a:xfrm>
              <a:off x="1669035" y="6260068"/>
              <a:ext cx="2348150" cy="439628"/>
            </a:xfrm>
            <a:prstGeom prst="rect">
              <a:avLst/>
            </a:prstGeom>
            <a:noFill/>
          </p:spPr>
          <p:txBody>
            <a:bodyPr wrap="square" rtlCol="0">
              <a:spAutoFit/>
            </a:bodyPr>
            <a:lstStyle/>
            <a:p>
              <a:r>
                <a:rPr lang="en-US" dirty="0" smtClean="0"/>
                <a:t>*Not drawn to scale</a:t>
              </a:r>
              <a:endParaRPr lang="en-US" dirty="0"/>
            </a:p>
          </p:txBody>
        </p:sp>
      </p:grpSp>
      <p:sp>
        <p:nvSpPr>
          <p:cNvPr id="31" name="TextBox 30"/>
          <p:cNvSpPr txBox="1"/>
          <p:nvPr/>
        </p:nvSpPr>
        <p:spPr>
          <a:xfrm>
            <a:off x="218712" y="0"/>
            <a:ext cx="8748889" cy="923330"/>
          </a:xfrm>
          <a:prstGeom prst="rect">
            <a:avLst/>
          </a:prstGeom>
          <a:noFill/>
        </p:spPr>
        <p:txBody>
          <a:bodyPr wrap="square" rtlCol="0">
            <a:spAutoFit/>
          </a:bodyPr>
          <a:lstStyle/>
          <a:p>
            <a:r>
              <a:rPr lang="en-US" dirty="0" smtClean="0"/>
              <a:t>Teacher prints this for the start of the student </a:t>
            </a:r>
            <a:r>
              <a:rPr lang="en-US" dirty="0" err="1" smtClean="0"/>
              <a:t>foldables</a:t>
            </a:r>
            <a:r>
              <a:rPr lang="en-US" dirty="0" smtClean="0"/>
              <a:t>. For the other layers, I hand drew circles/ovals for each size and then made photo copies on colored paper for students.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TotalTime>
  <Words>394</Words>
  <Application>Microsoft Macintosh PowerPoint</Application>
  <PresentationFormat>On-screen Show (4:3)</PresentationFormat>
  <Paragraphs>60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Do Now</vt:lpstr>
      <vt:lpstr>PowerPoint Presentation</vt:lpstr>
      <vt:lpstr>Air Pressure Works in the Same Way</vt:lpstr>
      <vt:lpstr>A lot like our Density Columns</vt:lpstr>
      <vt:lpstr>Group Work</vt:lpstr>
      <vt:lpstr>Group Work</vt:lpstr>
      <vt:lpstr>Atmosphere Foldable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Stenzel</dc:creator>
  <cp:lastModifiedBy>Steven Diadiun</cp:lastModifiedBy>
  <cp:revision>16</cp:revision>
  <cp:lastPrinted>2010-12-14T03:18:07Z</cp:lastPrinted>
  <dcterms:created xsi:type="dcterms:W3CDTF">2012-07-11T00:53:19Z</dcterms:created>
  <dcterms:modified xsi:type="dcterms:W3CDTF">2017-03-18T21:41:09Z</dcterms:modified>
</cp:coreProperties>
</file>